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334" r:id="rId2"/>
    <p:sldId id="371" r:id="rId3"/>
    <p:sldId id="289" r:id="rId4"/>
    <p:sldId id="349" r:id="rId5"/>
    <p:sldId id="287" r:id="rId6"/>
    <p:sldId id="286" r:id="rId7"/>
    <p:sldId id="299" r:id="rId8"/>
    <p:sldId id="32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4B1"/>
    <a:srgbClr val="FFF4EB"/>
    <a:srgbClr val="FFFDFB"/>
    <a:srgbClr val="FFE7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02" autoAdjust="0"/>
    <p:restoredTop sz="83861" autoAdjust="0"/>
  </p:normalViewPr>
  <p:slideViewPr>
    <p:cSldViewPr snapToGrid="0">
      <p:cViewPr varScale="1">
        <p:scale>
          <a:sx n="61" d="100"/>
          <a:sy n="61" d="100"/>
        </p:scale>
        <p:origin x="86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diagrams/_rels/drawing1.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B1DB63-AC04-48B3-A2AE-8C730F0F8F4F}"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136C60B6-DDA1-4138-9956-4B5BF8F5F657}">
      <dgm:prSet custT="1"/>
      <dgm:spPr/>
      <dgm:t>
        <a:bodyPr/>
        <a:lstStyle/>
        <a:p>
          <a:pPr>
            <a:lnSpc>
              <a:spcPct val="100000"/>
            </a:lnSpc>
          </a:pPr>
          <a:r>
            <a:rPr lang="en-AU" sz="1400" b="1" dirty="0">
              <a:solidFill>
                <a:srgbClr val="7030A0"/>
              </a:solidFill>
            </a:rPr>
            <a:t>Understanding Emotions</a:t>
          </a:r>
          <a:r>
            <a:rPr lang="en-AU" sz="1400" dirty="0">
              <a:solidFill>
                <a:srgbClr val="7030A0"/>
              </a:solidFill>
            </a:rPr>
            <a:t>: </a:t>
          </a:r>
        </a:p>
        <a:p>
          <a:pPr>
            <a:lnSpc>
              <a:spcPct val="100000"/>
            </a:lnSpc>
          </a:pPr>
          <a:r>
            <a:rPr lang="en-AU" sz="1200" dirty="0"/>
            <a:t>The ability to recognize and manage emotions in a healthy and constructive way. This skill involves understanding and accepting your own and others' emotions and employing strategies to regulate emotional responses.</a:t>
          </a:r>
          <a:endParaRPr lang="en-US" sz="1200" dirty="0"/>
        </a:p>
      </dgm:t>
    </dgm:pt>
    <dgm:pt modelId="{98F40791-20ED-49FC-8930-C725F34E5CB9}" type="parTrans" cxnId="{40E5E7B5-8026-4941-9664-1FF22B2DF22F}">
      <dgm:prSet/>
      <dgm:spPr/>
      <dgm:t>
        <a:bodyPr/>
        <a:lstStyle/>
        <a:p>
          <a:endParaRPr lang="en-US"/>
        </a:p>
      </dgm:t>
    </dgm:pt>
    <dgm:pt modelId="{1FB94B4A-9458-42DE-8D04-B33922D1F80E}" type="sibTrans" cxnId="{40E5E7B5-8026-4941-9664-1FF22B2DF22F}">
      <dgm:prSet/>
      <dgm:spPr/>
      <dgm:t>
        <a:bodyPr/>
        <a:lstStyle/>
        <a:p>
          <a:endParaRPr lang="en-US"/>
        </a:p>
      </dgm:t>
    </dgm:pt>
    <dgm:pt modelId="{6DE00345-4C09-45CF-B75F-59658A0C0531}">
      <dgm:prSet custT="1"/>
      <dgm:spPr/>
      <dgm:t>
        <a:bodyPr/>
        <a:lstStyle/>
        <a:p>
          <a:pPr>
            <a:lnSpc>
              <a:spcPct val="100000"/>
            </a:lnSpc>
          </a:pPr>
          <a:r>
            <a:rPr lang="en-AU" sz="1400" b="1" dirty="0">
              <a:solidFill>
                <a:srgbClr val="7030A0"/>
              </a:solidFill>
            </a:rPr>
            <a:t>Helpful &amp; Positive Thinking: </a:t>
          </a:r>
        </a:p>
        <a:p>
          <a:pPr>
            <a:lnSpc>
              <a:spcPct val="100000"/>
            </a:lnSpc>
          </a:pPr>
          <a:r>
            <a:rPr lang="en-AU" sz="1200" dirty="0"/>
            <a:t>Cultivating a positive mindset and optimistic outlook, even in difficult situations. This skill involves reframing challenges as opportunities for growth and maintaining hope. Thinking “what’s wrong with the situation” not “what’s wrong with me.”</a:t>
          </a:r>
          <a:endParaRPr lang="en-US" sz="1200" dirty="0"/>
        </a:p>
      </dgm:t>
    </dgm:pt>
    <dgm:pt modelId="{DD78BC27-4C88-47DA-A586-BA5A489AF9CC}" type="parTrans" cxnId="{1387F7D0-35D6-4109-B6AD-1FFCDF1DC7FC}">
      <dgm:prSet/>
      <dgm:spPr/>
      <dgm:t>
        <a:bodyPr/>
        <a:lstStyle/>
        <a:p>
          <a:endParaRPr lang="en-US"/>
        </a:p>
      </dgm:t>
    </dgm:pt>
    <dgm:pt modelId="{3BE05EEA-F7B7-44F2-9A79-FF6E41C36D70}" type="sibTrans" cxnId="{1387F7D0-35D6-4109-B6AD-1FFCDF1DC7FC}">
      <dgm:prSet/>
      <dgm:spPr/>
      <dgm:t>
        <a:bodyPr/>
        <a:lstStyle/>
        <a:p>
          <a:endParaRPr lang="en-US"/>
        </a:p>
      </dgm:t>
    </dgm:pt>
    <dgm:pt modelId="{0D766062-1A82-4D28-BDC2-A9658B12383B}">
      <dgm:prSet custT="1"/>
      <dgm:spPr/>
      <dgm:t>
        <a:bodyPr/>
        <a:lstStyle/>
        <a:p>
          <a:pPr>
            <a:lnSpc>
              <a:spcPct val="100000"/>
            </a:lnSpc>
          </a:pPr>
          <a:r>
            <a:rPr lang="en-AU" sz="1400" b="1" dirty="0">
              <a:solidFill>
                <a:srgbClr val="7030A0"/>
              </a:solidFill>
            </a:rPr>
            <a:t>Resourcefulness: </a:t>
          </a:r>
        </a:p>
        <a:p>
          <a:pPr>
            <a:lnSpc>
              <a:spcPct val="100000"/>
            </a:lnSpc>
          </a:pPr>
          <a:r>
            <a:rPr lang="en-AU" sz="1200" dirty="0"/>
            <a:t>Developing effective problem-solving skills and the ability to adapt to changing circumstances. This skill includes identifying problems, generating solutions, and taking action to overcome obstacles.</a:t>
          </a:r>
          <a:endParaRPr lang="en-US" sz="1200" dirty="0"/>
        </a:p>
      </dgm:t>
    </dgm:pt>
    <dgm:pt modelId="{54DC3603-669F-41CC-8669-4657AB51E945}" type="parTrans" cxnId="{AF7CCB04-97DD-435C-9FA1-0D8E7F87ACC4}">
      <dgm:prSet/>
      <dgm:spPr/>
      <dgm:t>
        <a:bodyPr/>
        <a:lstStyle/>
        <a:p>
          <a:endParaRPr lang="en-US"/>
        </a:p>
      </dgm:t>
    </dgm:pt>
    <dgm:pt modelId="{B5E59AF1-67C2-4E73-8B81-B1A278DACA81}" type="sibTrans" cxnId="{AF7CCB04-97DD-435C-9FA1-0D8E7F87ACC4}">
      <dgm:prSet/>
      <dgm:spPr/>
      <dgm:t>
        <a:bodyPr/>
        <a:lstStyle/>
        <a:p>
          <a:endParaRPr lang="en-US"/>
        </a:p>
      </dgm:t>
    </dgm:pt>
    <dgm:pt modelId="{D628033C-BA91-465B-8D2D-9BA08F4A26BC}">
      <dgm:prSet custT="1"/>
      <dgm:spPr/>
      <dgm:t>
        <a:bodyPr/>
        <a:lstStyle/>
        <a:p>
          <a:pPr>
            <a:lnSpc>
              <a:spcPct val="100000"/>
            </a:lnSpc>
          </a:pPr>
          <a:r>
            <a:rPr lang="en-AU" sz="1400" b="1" dirty="0">
              <a:solidFill>
                <a:srgbClr val="7030A0"/>
              </a:solidFill>
            </a:rPr>
            <a:t>Relationship Skills</a:t>
          </a:r>
          <a:r>
            <a:rPr lang="en-AU" sz="1400" dirty="0">
              <a:solidFill>
                <a:srgbClr val="7030A0"/>
              </a:solidFill>
            </a:rPr>
            <a:t>:</a:t>
          </a:r>
        </a:p>
        <a:p>
          <a:pPr>
            <a:lnSpc>
              <a:spcPct val="100000"/>
            </a:lnSpc>
          </a:pPr>
          <a:r>
            <a:rPr lang="en-AU" sz="1400" dirty="0">
              <a:solidFill>
                <a:srgbClr val="7030A0"/>
              </a:solidFill>
            </a:rPr>
            <a:t> </a:t>
          </a:r>
          <a:r>
            <a:rPr lang="en-AU" sz="1200" dirty="0"/>
            <a:t>Developing and maintaining positive relationships with family, friends, mentors, or support networks. This skill involves knowing how and who to talk to when you need help and being able to effectively communicate during challenges or disagreements.</a:t>
          </a:r>
          <a:endParaRPr lang="en-US" sz="1200" dirty="0"/>
        </a:p>
      </dgm:t>
    </dgm:pt>
    <dgm:pt modelId="{7CD38957-9A1F-480E-8F61-7022DC0FDD76}" type="parTrans" cxnId="{EBB37F50-2509-453D-8A99-718C41272661}">
      <dgm:prSet/>
      <dgm:spPr/>
      <dgm:t>
        <a:bodyPr/>
        <a:lstStyle/>
        <a:p>
          <a:endParaRPr lang="en-US"/>
        </a:p>
      </dgm:t>
    </dgm:pt>
    <dgm:pt modelId="{2C747642-4658-4479-A875-C36363F384B7}" type="sibTrans" cxnId="{EBB37F50-2509-453D-8A99-718C41272661}">
      <dgm:prSet/>
      <dgm:spPr/>
      <dgm:t>
        <a:bodyPr/>
        <a:lstStyle/>
        <a:p>
          <a:endParaRPr lang="en-US"/>
        </a:p>
      </dgm:t>
    </dgm:pt>
    <dgm:pt modelId="{3F28A259-F659-4B99-9486-D4AC81A19BD7}">
      <dgm:prSet custT="1"/>
      <dgm:spPr/>
      <dgm:t>
        <a:bodyPr/>
        <a:lstStyle/>
        <a:p>
          <a:pPr>
            <a:lnSpc>
              <a:spcPct val="100000"/>
            </a:lnSpc>
          </a:pPr>
          <a:r>
            <a:rPr lang="en-AU" sz="1400" b="1" dirty="0">
              <a:solidFill>
                <a:srgbClr val="7030A0"/>
              </a:solidFill>
            </a:rPr>
            <a:t>Self-understanding: </a:t>
          </a:r>
        </a:p>
        <a:p>
          <a:pPr>
            <a:lnSpc>
              <a:spcPct val="100000"/>
            </a:lnSpc>
          </a:pPr>
          <a:r>
            <a:rPr lang="en-AU" sz="1200" dirty="0"/>
            <a:t>Knowing your strengths and limitations, what you value, how to show courage and self-reflection. This skill also includes taking care of one's physical health, managing stress levels, practicing relaxation techniques, and engaging in activities that promote overall well-being.</a:t>
          </a:r>
          <a:endParaRPr lang="en-US" sz="1200" dirty="0"/>
        </a:p>
      </dgm:t>
    </dgm:pt>
    <dgm:pt modelId="{6719F079-53D1-48F2-8ED2-1918F207F603}" type="parTrans" cxnId="{36BD36C0-1E43-481A-9A79-4C39437781C1}">
      <dgm:prSet/>
      <dgm:spPr/>
      <dgm:t>
        <a:bodyPr/>
        <a:lstStyle/>
        <a:p>
          <a:endParaRPr lang="en-US"/>
        </a:p>
      </dgm:t>
    </dgm:pt>
    <dgm:pt modelId="{9A51B76D-2E35-473E-A29B-DED187D140C6}" type="sibTrans" cxnId="{36BD36C0-1E43-481A-9A79-4C39437781C1}">
      <dgm:prSet/>
      <dgm:spPr/>
      <dgm:t>
        <a:bodyPr/>
        <a:lstStyle/>
        <a:p>
          <a:endParaRPr lang="en-US"/>
        </a:p>
      </dgm:t>
    </dgm:pt>
    <dgm:pt modelId="{CE8F0370-75AD-4EA3-A105-21F96D65E508}" type="pres">
      <dgm:prSet presAssocID="{88B1DB63-AC04-48B3-A2AE-8C730F0F8F4F}" presName="root" presStyleCnt="0">
        <dgm:presLayoutVars>
          <dgm:dir/>
          <dgm:resizeHandles val="exact"/>
        </dgm:presLayoutVars>
      </dgm:prSet>
      <dgm:spPr/>
    </dgm:pt>
    <dgm:pt modelId="{217F209F-0170-4DEC-A955-E49A7470B798}" type="pres">
      <dgm:prSet presAssocID="{136C60B6-DDA1-4138-9956-4B5BF8F5F657}" presName="compNode" presStyleCnt="0"/>
      <dgm:spPr/>
    </dgm:pt>
    <dgm:pt modelId="{2FD9775B-A89B-44DB-9DAE-42F22B1A3DD8}" type="pres">
      <dgm:prSet presAssocID="{136C60B6-DDA1-4138-9956-4B5BF8F5F657}"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B8AEA294-D176-4ED3-8D5F-078CB4999277}" type="pres">
      <dgm:prSet presAssocID="{136C60B6-DDA1-4138-9956-4B5BF8F5F657}" presName="spaceRect" presStyleCnt="0"/>
      <dgm:spPr/>
    </dgm:pt>
    <dgm:pt modelId="{79C8B60B-1059-456E-9E0F-424516D95E2D}" type="pres">
      <dgm:prSet presAssocID="{136C60B6-DDA1-4138-9956-4B5BF8F5F657}" presName="textRect" presStyleLbl="revTx" presStyleIdx="0" presStyleCnt="5" custLinFactNeighborX="-14271" custLinFactNeighborY="7630">
        <dgm:presLayoutVars>
          <dgm:chMax val="1"/>
          <dgm:chPref val="1"/>
        </dgm:presLayoutVars>
      </dgm:prSet>
      <dgm:spPr/>
    </dgm:pt>
    <dgm:pt modelId="{27AD8A3F-811C-4C25-9128-2BFC241146B4}" type="pres">
      <dgm:prSet presAssocID="{1FB94B4A-9458-42DE-8D04-B33922D1F80E}" presName="sibTrans" presStyleCnt="0"/>
      <dgm:spPr/>
    </dgm:pt>
    <dgm:pt modelId="{792EE528-1033-4AC2-BCA3-F346A69A8BAB}" type="pres">
      <dgm:prSet presAssocID="{6DE00345-4C09-45CF-B75F-59658A0C0531}" presName="compNode" presStyleCnt="0"/>
      <dgm:spPr/>
    </dgm:pt>
    <dgm:pt modelId="{31043653-57F0-4142-9FEA-A32EA7043070}" type="pres">
      <dgm:prSet presAssocID="{6DE00345-4C09-45CF-B75F-59658A0C0531}"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Light Bulb and Pencil"/>
        </a:ext>
      </dgm:extLst>
    </dgm:pt>
    <dgm:pt modelId="{9C50EDF6-87B9-441C-8602-37F7A38E5BA8}" type="pres">
      <dgm:prSet presAssocID="{6DE00345-4C09-45CF-B75F-59658A0C0531}" presName="spaceRect" presStyleCnt="0"/>
      <dgm:spPr/>
    </dgm:pt>
    <dgm:pt modelId="{C5BE9E9E-690D-4845-8BCD-1E6E7788A5B4}" type="pres">
      <dgm:prSet presAssocID="{6DE00345-4C09-45CF-B75F-59658A0C0531}" presName="textRect" presStyleLbl="revTx" presStyleIdx="1" presStyleCnt="5" custLinFactNeighborX="-7178" custLinFactNeighborY="9076">
        <dgm:presLayoutVars>
          <dgm:chMax val="1"/>
          <dgm:chPref val="1"/>
        </dgm:presLayoutVars>
      </dgm:prSet>
      <dgm:spPr/>
    </dgm:pt>
    <dgm:pt modelId="{6DC19D64-265A-48E2-AB18-46EBB4DC5145}" type="pres">
      <dgm:prSet presAssocID="{3BE05EEA-F7B7-44F2-9A79-FF6E41C36D70}" presName="sibTrans" presStyleCnt="0"/>
      <dgm:spPr/>
    </dgm:pt>
    <dgm:pt modelId="{E7212829-1D4A-4A7E-9307-5DF3984A2508}" type="pres">
      <dgm:prSet presAssocID="{0D766062-1A82-4D28-BDC2-A9658B12383B}" presName="compNode" presStyleCnt="0"/>
      <dgm:spPr/>
    </dgm:pt>
    <dgm:pt modelId="{487F4BC4-F268-443B-9536-F588C63E963F}" type="pres">
      <dgm:prSet presAssocID="{0D766062-1A82-4D28-BDC2-A9658B12383B}"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eers"/>
        </a:ext>
      </dgm:extLst>
    </dgm:pt>
    <dgm:pt modelId="{3D4C6BFA-1F09-4DD4-87BC-06F523782711}" type="pres">
      <dgm:prSet presAssocID="{0D766062-1A82-4D28-BDC2-A9658B12383B}" presName="spaceRect" presStyleCnt="0"/>
      <dgm:spPr/>
    </dgm:pt>
    <dgm:pt modelId="{056C33C6-6BB9-4E28-829D-FA089D56AF9F}" type="pres">
      <dgm:prSet presAssocID="{0D766062-1A82-4D28-BDC2-A9658B12383B}" presName="textRect" presStyleLbl="revTx" presStyleIdx="2" presStyleCnt="5" custLinFactNeighborY="8806">
        <dgm:presLayoutVars>
          <dgm:chMax val="1"/>
          <dgm:chPref val="1"/>
        </dgm:presLayoutVars>
      </dgm:prSet>
      <dgm:spPr/>
    </dgm:pt>
    <dgm:pt modelId="{04323C9E-9A59-4199-91F8-51A54BF66E80}" type="pres">
      <dgm:prSet presAssocID="{B5E59AF1-67C2-4E73-8B81-B1A278DACA81}" presName="sibTrans" presStyleCnt="0"/>
      <dgm:spPr/>
    </dgm:pt>
    <dgm:pt modelId="{5E16D9EA-0138-42F2-AF93-CACD97206996}" type="pres">
      <dgm:prSet presAssocID="{D628033C-BA91-465B-8D2D-9BA08F4A26BC}" presName="compNode" presStyleCnt="0"/>
      <dgm:spPr/>
    </dgm:pt>
    <dgm:pt modelId="{E382F807-ED3D-4B5E-A929-CC321018DD0B}" type="pres">
      <dgm:prSet presAssocID="{D628033C-BA91-465B-8D2D-9BA08F4A26B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ocial Network"/>
        </a:ext>
      </dgm:extLst>
    </dgm:pt>
    <dgm:pt modelId="{F110E56D-A5C2-47D2-A22E-1C439D78D404}" type="pres">
      <dgm:prSet presAssocID="{D628033C-BA91-465B-8D2D-9BA08F4A26BC}" presName="spaceRect" presStyleCnt="0"/>
      <dgm:spPr/>
    </dgm:pt>
    <dgm:pt modelId="{71692096-1CCC-496D-96AE-6E593C62A396}" type="pres">
      <dgm:prSet presAssocID="{D628033C-BA91-465B-8D2D-9BA08F4A26BC}" presName="textRect" presStyleLbl="revTx" presStyleIdx="3" presStyleCnt="5" custLinFactNeighborX="9460" custLinFactNeighborY="9076">
        <dgm:presLayoutVars>
          <dgm:chMax val="1"/>
          <dgm:chPref val="1"/>
        </dgm:presLayoutVars>
      </dgm:prSet>
      <dgm:spPr/>
    </dgm:pt>
    <dgm:pt modelId="{E53E5E19-6A08-41D8-B0F8-ABAED0D410DA}" type="pres">
      <dgm:prSet presAssocID="{2C747642-4658-4479-A875-C36363F384B7}" presName="sibTrans" presStyleCnt="0"/>
      <dgm:spPr/>
    </dgm:pt>
    <dgm:pt modelId="{7B672558-52B3-4EF2-9D39-457B97ABBD41}" type="pres">
      <dgm:prSet presAssocID="{3F28A259-F659-4B99-9486-D4AC81A19BD7}" presName="compNode" presStyleCnt="0"/>
      <dgm:spPr/>
    </dgm:pt>
    <dgm:pt modelId="{BC8012B9-B593-4427-B27C-DB3B9ED0EC4E}" type="pres">
      <dgm:prSet presAssocID="{3F28A259-F659-4B99-9486-D4AC81A19BD7}"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Firefighter"/>
        </a:ext>
      </dgm:extLst>
    </dgm:pt>
    <dgm:pt modelId="{8096D0AC-24F5-4C71-AF87-09E8E8CD4DB1}" type="pres">
      <dgm:prSet presAssocID="{3F28A259-F659-4B99-9486-D4AC81A19BD7}" presName="spaceRect" presStyleCnt="0"/>
      <dgm:spPr/>
    </dgm:pt>
    <dgm:pt modelId="{4036000E-E62F-43E4-8C82-196DAE80CC71}" type="pres">
      <dgm:prSet presAssocID="{3F28A259-F659-4B99-9486-D4AC81A19BD7}" presName="textRect" presStyleLbl="revTx" presStyleIdx="4" presStyleCnt="5" custLinFactNeighborX="19620" custLinFactNeighborY="8039">
        <dgm:presLayoutVars>
          <dgm:chMax val="1"/>
          <dgm:chPref val="1"/>
        </dgm:presLayoutVars>
      </dgm:prSet>
      <dgm:spPr/>
    </dgm:pt>
  </dgm:ptLst>
  <dgm:cxnLst>
    <dgm:cxn modelId="{AF7CCB04-97DD-435C-9FA1-0D8E7F87ACC4}" srcId="{88B1DB63-AC04-48B3-A2AE-8C730F0F8F4F}" destId="{0D766062-1A82-4D28-BDC2-A9658B12383B}" srcOrd="2" destOrd="0" parTransId="{54DC3603-669F-41CC-8669-4657AB51E945}" sibTransId="{B5E59AF1-67C2-4E73-8B81-B1A278DACA81}"/>
    <dgm:cxn modelId="{5FAFF009-3E29-4EEA-A172-0EE8ABA4609D}" type="presOf" srcId="{0D766062-1A82-4D28-BDC2-A9658B12383B}" destId="{056C33C6-6BB9-4E28-829D-FA089D56AF9F}" srcOrd="0" destOrd="0" presId="urn:microsoft.com/office/officeart/2018/2/layout/IconLabelList"/>
    <dgm:cxn modelId="{1C5F6D0D-133A-4D0A-B1A1-38B8D451E1DB}" type="presOf" srcId="{6DE00345-4C09-45CF-B75F-59658A0C0531}" destId="{C5BE9E9E-690D-4845-8BCD-1E6E7788A5B4}" srcOrd="0" destOrd="0" presId="urn:microsoft.com/office/officeart/2018/2/layout/IconLabelList"/>
    <dgm:cxn modelId="{178F3530-163B-401D-B55A-19586D5C5413}" type="presOf" srcId="{3F28A259-F659-4B99-9486-D4AC81A19BD7}" destId="{4036000E-E62F-43E4-8C82-196DAE80CC71}" srcOrd="0" destOrd="0" presId="urn:microsoft.com/office/officeart/2018/2/layout/IconLabelList"/>
    <dgm:cxn modelId="{EBB37F50-2509-453D-8A99-718C41272661}" srcId="{88B1DB63-AC04-48B3-A2AE-8C730F0F8F4F}" destId="{D628033C-BA91-465B-8D2D-9BA08F4A26BC}" srcOrd="3" destOrd="0" parTransId="{7CD38957-9A1F-480E-8F61-7022DC0FDD76}" sibTransId="{2C747642-4658-4479-A875-C36363F384B7}"/>
    <dgm:cxn modelId="{40E5E7B5-8026-4941-9664-1FF22B2DF22F}" srcId="{88B1DB63-AC04-48B3-A2AE-8C730F0F8F4F}" destId="{136C60B6-DDA1-4138-9956-4B5BF8F5F657}" srcOrd="0" destOrd="0" parTransId="{98F40791-20ED-49FC-8930-C725F34E5CB9}" sibTransId="{1FB94B4A-9458-42DE-8D04-B33922D1F80E}"/>
    <dgm:cxn modelId="{36BD36C0-1E43-481A-9A79-4C39437781C1}" srcId="{88B1DB63-AC04-48B3-A2AE-8C730F0F8F4F}" destId="{3F28A259-F659-4B99-9486-D4AC81A19BD7}" srcOrd="4" destOrd="0" parTransId="{6719F079-53D1-48F2-8ED2-1918F207F603}" sibTransId="{9A51B76D-2E35-473E-A29B-DED187D140C6}"/>
    <dgm:cxn modelId="{1387F7D0-35D6-4109-B6AD-1FFCDF1DC7FC}" srcId="{88B1DB63-AC04-48B3-A2AE-8C730F0F8F4F}" destId="{6DE00345-4C09-45CF-B75F-59658A0C0531}" srcOrd="1" destOrd="0" parTransId="{DD78BC27-4C88-47DA-A586-BA5A489AF9CC}" sibTransId="{3BE05EEA-F7B7-44F2-9A79-FF6E41C36D70}"/>
    <dgm:cxn modelId="{F305F5D2-B94F-49B2-A256-34A57AAB8617}" type="presOf" srcId="{D628033C-BA91-465B-8D2D-9BA08F4A26BC}" destId="{71692096-1CCC-496D-96AE-6E593C62A396}" srcOrd="0" destOrd="0" presId="urn:microsoft.com/office/officeart/2018/2/layout/IconLabelList"/>
    <dgm:cxn modelId="{FBAC02DF-2694-4890-B14E-285EC67B396D}" type="presOf" srcId="{88B1DB63-AC04-48B3-A2AE-8C730F0F8F4F}" destId="{CE8F0370-75AD-4EA3-A105-21F96D65E508}" srcOrd="0" destOrd="0" presId="urn:microsoft.com/office/officeart/2018/2/layout/IconLabelList"/>
    <dgm:cxn modelId="{2DBB38F7-0532-4B98-924A-A897936B9D09}" type="presOf" srcId="{136C60B6-DDA1-4138-9956-4B5BF8F5F657}" destId="{79C8B60B-1059-456E-9E0F-424516D95E2D}" srcOrd="0" destOrd="0" presId="urn:microsoft.com/office/officeart/2018/2/layout/IconLabelList"/>
    <dgm:cxn modelId="{6E22B6F2-924D-4C3F-81FB-469516CBF531}" type="presParOf" srcId="{CE8F0370-75AD-4EA3-A105-21F96D65E508}" destId="{217F209F-0170-4DEC-A955-E49A7470B798}" srcOrd="0" destOrd="0" presId="urn:microsoft.com/office/officeart/2018/2/layout/IconLabelList"/>
    <dgm:cxn modelId="{D8AFB575-15AE-4CB3-BFE2-675BB471D3C0}" type="presParOf" srcId="{217F209F-0170-4DEC-A955-E49A7470B798}" destId="{2FD9775B-A89B-44DB-9DAE-42F22B1A3DD8}" srcOrd="0" destOrd="0" presId="urn:microsoft.com/office/officeart/2018/2/layout/IconLabelList"/>
    <dgm:cxn modelId="{AF43794E-9906-4704-A053-18AA1CA86405}" type="presParOf" srcId="{217F209F-0170-4DEC-A955-E49A7470B798}" destId="{B8AEA294-D176-4ED3-8D5F-078CB4999277}" srcOrd="1" destOrd="0" presId="urn:microsoft.com/office/officeart/2018/2/layout/IconLabelList"/>
    <dgm:cxn modelId="{5A7DD387-3B9E-4028-AF58-2FB4CD56DF58}" type="presParOf" srcId="{217F209F-0170-4DEC-A955-E49A7470B798}" destId="{79C8B60B-1059-456E-9E0F-424516D95E2D}" srcOrd="2" destOrd="0" presId="urn:microsoft.com/office/officeart/2018/2/layout/IconLabelList"/>
    <dgm:cxn modelId="{E78B2083-C584-4CEA-B532-8D300488D662}" type="presParOf" srcId="{CE8F0370-75AD-4EA3-A105-21F96D65E508}" destId="{27AD8A3F-811C-4C25-9128-2BFC241146B4}" srcOrd="1" destOrd="0" presId="urn:microsoft.com/office/officeart/2018/2/layout/IconLabelList"/>
    <dgm:cxn modelId="{31557CEE-BD48-41C9-A05D-9EBBF9199C6F}" type="presParOf" srcId="{CE8F0370-75AD-4EA3-A105-21F96D65E508}" destId="{792EE528-1033-4AC2-BCA3-F346A69A8BAB}" srcOrd="2" destOrd="0" presId="urn:microsoft.com/office/officeart/2018/2/layout/IconLabelList"/>
    <dgm:cxn modelId="{D23B3161-C87F-44AD-9776-2EE7F9328025}" type="presParOf" srcId="{792EE528-1033-4AC2-BCA3-F346A69A8BAB}" destId="{31043653-57F0-4142-9FEA-A32EA7043070}" srcOrd="0" destOrd="0" presId="urn:microsoft.com/office/officeart/2018/2/layout/IconLabelList"/>
    <dgm:cxn modelId="{5DB594DB-7049-4FE1-91E4-22920A568E75}" type="presParOf" srcId="{792EE528-1033-4AC2-BCA3-F346A69A8BAB}" destId="{9C50EDF6-87B9-441C-8602-37F7A38E5BA8}" srcOrd="1" destOrd="0" presId="urn:microsoft.com/office/officeart/2018/2/layout/IconLabelList"/>
    <dgm:cxn modelId="{2AE16ECF-E3A9-4D2F-A5AB-03A12F3A3732}" type="presParOf" srcId="{792EE528-1033-4AC2-BCA3-F346A69A8BAB}" destId="{C5BE9E9E-690D-4845-8BCD-1E6E7788A5B4}" srcOrd="2" destOrd="0" presId="urn:microsoft.com/office/officeart/2018/2/layout/IconLabelList"/>
    <dgm:cxn modelId="{473C32F5-48A2-4023-8D9F-0CF555440435}" type="presParOf" srcId="{CE8F0370-75AD-4EA3-A105-21F96D65E508}" destId="{6DC19D64-265A-48E2-AB18-46EBB4DC5145}" srcOrd="3" destOrd="0" presId="urn:microsoft.com/office/officeart/2018/2/layout/IconLabelList"/>
    <dgm:cxn modelId="{0CAAC3A4-4078-4BC9-8D2D-CDECD4800BFC}" type="presParOf" srcId="{CE8F0370-75AD-4EA3-A105-21F96D65E508}" destId="{E7212829-1D4A-4A7E-9307-5DF3984A2508}" srcOrd="4" destOrd="0" presId="urn:microsoft.com/office/officeart/2018/2/layout/IconLabelList"/>
    <dgm:cxn modelId="{A8866BD7-FBD0-4521-A48D-B8255D671817}" type="presParOf" srcId="{E7212829-1D4A-4A7E-9307-5DF3984A2508}" destId="{487F4BC4-F268-443B-9536-F588C63E963F}" srcOrd="0" destOrd="0" presId="urn:microsoft.com/office/officeart/2018/2/layout/IconLabelList"/>
    <dgm:cxn modelId="{90A6ED5C-B6DF-4060-94FE-D55D4890E62E}" type="presParOf" srcId="{E7212829-1D4A-4A7E-9307-5DF3984A2508}" destId="{3D4C6BFA-1F09-4DD4-87BC-06F523782711}" srcOrd="1" destOrd="0" presId="urn:microsoft.com/office/officeart/2018/2/layout/IconLabelList"/>
    <dgm:cxn modelId="{83F35837-7A2F-413E-B727-67656C73125C}" type="presParOf" srcId="{E7212829-1D4A-4A7E-9307-5DF3984A2508}" destId="{056C33C6-6BB9-4E28-829D-FA089D56AF9F}" srcOrd="2" destOrd="0" presId="urn:microsoft.com/office/officeart/2018/2/layout/IconLabelList"/>
    <dgm:cxn modelId="{81B093E7-A51A-4941-AAB7-8607A1CCD9EF}" type="presParOf" srcId="{CE8F0370-75AD-4EA3-A105-21F96D65E508}" destId="{04323C9E-9A59-4199-91F8-51A54BF66E80}" srcOrd="5" destOrd="0" presId="urn:microsoft.com/office/officeart/2018/2/layout/IconLabelList"/>
    <dgm:cxn modelId="{02F55C89-A516-49DB-866A-DFD8250B2FF4}" type="presParOf" srcId="{CE8F0370-75AD-4EA3-A105-21F96D65E508}" destId="{5E16D9EA-0138-42F2-AF93-CACD97206996}" srcOrd="6" destOrd="0" presId="urn:microsoft.com/office/officeart/2018/2/layout/IconLabelList"/>
    <dgm:cxn modelId="{46E3FAF9-4D14-4A97-BC72-0B2EED847986}" type="presParOf" srcId="{5E16D9EA-0138-42F2-AF93-CACD97206996}" destId="{E382F807-ED3D-4B5E-A929-CC321018DD0B}" srcOrd="0" destOrd="0" presId="urn:microsoft.com/office/officeart/2018/2/layout/IconLabelList"/>
    <dgm:cxn modelId="{D9133885-8F8A-4C7B-AB4C-D14995A77F05}" type="presParOf" srcId="{5E16D9EA-0138-42F2-AF93-CACD97206996}" destId="{F110E56D-A5C2-47D2-A22E-1C439D78D404}" srcOrd="1" destOrd="0" presId="urn:microsoft.com/office/officeart/2018/2/layout/IconLabelList"/>
    <dgm:cxn modelId="{EEFC0AF0-C31C-430E-84DC-AF9306EE679D}" type="presParOf" srcId="{5E16D9EA-0138-42F2-AF93-CACD97206996}" destId="{71692096-1CCC-496D-96AE-6E593C62A396}" srcOrd="2" destOrd="0" presId="urn:microsoft.com/office/officeart/2018/2/layout/IconLabelList"/>
    <dgm:cxn modelId="{010A864D-B41B-4A88-AFCB-5A161E8DF16F}" type="presParOf" srcId="{CE8F0370-75AD-4EA3-A105-21F96D65E508}" destId="{E53E5E19-6A08-41D8-B0F8-ABAED0D410DA}" srcOrd="7" destOrd="0" presId="urn:microsoft.com/office/officeart/2018/2/layout/IconLabelList"/>
    <dgm:cxn modelId="{0B32B023-02D8-420B-8AAB-FBFC3FA48186}" type="presParOf" srcId="{CE8F0370-75AD-4EA3-A105-21F96D65E508}" destId="{7B672558-52B3-4EF2-9D39-457B97ABBD41}" srcOrd="8" destOrd="0" presId="urn:microsoft.com/office/officeart/2018/2/layout/IconLabelList"/>
    <dgm:cxn modelId="{A7656F59-3921-4CF5-BBA6-CE65CA8F6280}" type="presParOf" srcId="{7B672558-52B3-4EF2-9D39-457B97ABBD41}" destId="{BC8012B9-B593-4427-B27C-DB3B9ED0EC4E}" srcOrd="0" destOrd="0" presId="urn:microsoft.com/office/officeart/2018/2/layout/IconLabelList"/>
    <dgm:cxn modelId="{EB89436E-F597-4D13-9167-50099D787A24}" type="presParOf" srcId="{7B672558-52B3-4EF2-9D39-457B97ABBD41}" destId="{8096D0AC-24F5-4C71-AF87-09E8E8CD4DB1}" srcOrd="1" destOrd="0" presId="urn:microsoft.com/office/officeart/2018/2/layout/IconLabelList"/>
    <dgm:cxn modelId="{91C0963D-D184-493F-9BD1-E197F17BFFBE}" type="presParOf" srcId="{7B672558-52B3-4EF2-9D39-457B97ABBD41}" destId="{4036000E-E62F-43E4-8C82-196DAE80CC71}"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D9775B-A89B-44DB-9DAE-42F22B1A3DD8}">
      <dsp:nvSpPr>
        <dsp:cNvPr id="0" name=""/>
        <dsp:cNvSpPr/>
      </dsp:nvSpPr>
      <dsp:spPr>
        <a:xfrm>
          <a:off x="923971" y="522927"/>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9C8B60B-1059-456E-9E0F-424516D95E2D}">
      <dsp:nvSpPr>
        <dsp:cNvPr id="0" name=""/>
        <dsp:cNvSpPr/>
      </dsp:nvSpPr>
      <dsp:spPr>
        <a:xfrm>
          <a:off x="172093" y="2078804"/>
          <a:ext cx="1800000" cy="238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AU" sz="1400" b="1" kern="1200" dirty="0">
              <a:solidFill>
                <a:srgbClr val="7030A0"/>
              </a:solidFill>
            </a:rPr>
            <a:t>Understanding Emotions</a:t>
          </a:r>
          <a:r>
            <a:rPr lang="en-AU" sz="1400" kern="1200" dirty="0">
              <a:solidFill>
                <a:srgbClr val="7030A0"/>
              </a:solidFill>
            </a:rPr>
            <a:t>: </a:t>
          </a:r>
        </a:p>
        <a:p>
          <a:pPr marL="0" lvl="0" indent="0" algn="ctr" defTabSz="622300">
            <a:lnSpc>
              <a:spcPct val="100000"/>
            </a:lnSpc>
            <a:spcBef>
              <a:spcPct val="0"/>
            </a:spcBef>
            <a:spcAft>
              <a:spcPct val="35000"/>
            </a:spcAft>
            <a:buNone/>
          </a:pPr>
          <a:r>
            <a:rPr lang="en-AU" sz="1200" kern="1200" dirty="0"/>
            <a:t>The ability to recognize and manage emotions in a healthy and constructive way. This skill involves understanding and accepting your own and others' emotions and employing strategies to regulate emotional responses.</a:t>
          </a:r>
          <a:endParaRPr lang="en-US" sz="1200" kern="1200" dirty="0"/>
        </a:p>
      </dsp:txBody>
      <dsp:txXfrm>
        <a:off x="172093" y="2078804"/>
        <a:ext cx="1800000" cy="2385000"/>
      </dsp:txXfrm>
    </dsp:sp>
    <dsp:sp modelId="{31043653-57F0-4142-9FEA-A32EA7043070}">
      <dsp:nvSpPr>
        <dsp:cNvPr id="0" name=""/>
        <dsp:cNvSpPr/>
      </dsp:nvSpPr>
      <dsp:spPr>
        <a:xfrm>
          <a:off x="3038971" y="522927"/>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5BE9E9E-690D-4845-8BCD-1E6E7788A5B4}">
      <dsp:nvSpPr>
        <dsp:cNvPr id="0" name=""/>
        <dsp:cNvSpPr/>
      </dsp:nvSpPr>
      <dsp:spPr>
        <a:xfrm>
          <a:off x="2414767" y="2113291"/>
          <a:ext cx="1800000" cy="238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AU" sz="1400" b="1" kern="1200" dirty="0">
              <a:solidFill>
                <a:srgbClr val="7030A0"/>
              </a:solidFill>
            </a:rPr>
            <a:t>Helpful &amp; Positive Thinking: </a:t>
          </a:r>
        </a:p>
        <a:p>
          <a:pPr marL="0" lvl="0" indent="0" algn="ctr" defTabSz="622300">
            <a:lnSpc>
              <a:spcPct val="100000"/>
            </a:lnSpc>
            <a:spcBef>
              <a:spcPct val="0"/>
            </a:spcBef>
            <a:spcAft>
              <a:spcPct val="35000"/>
            </a:spcAft>
            <a:buNone/>
          </a:pPr>
          <a:r>
            <a:rPr lang="en-AU" sz="1200" kern="1200" dirty="0"/>
            <a:t>Cultivating a positive mindset and optimistic outlook, even in difficult situations. This skill involves reframing challenges as opportunities for growth and maintaining hope. Thinking “what’s wrong with the situation” not “what’s wrong with me.”</a:t>
          </a:r>
          <a:endParaRPr lang="en-US" sz="1200" kern="1200" dirty="0"/>
        </a:p>
      </dsp:txBody>
      <dsp:txXfrm>
        <a:off x="2414767" y="2113291"/>
        <a:ext cx="1800000" cy="2385000"/>
      </dsp:txXfrm>
    </dsp:sp>
    <dsp:sp modelId="{487F4BC4-F268-443B-9536-F588C63E963F}">
      <dsp:nvSpPr>
        <dsp:cNvPr id="0" name=""/>
        <dsp:cNvSpPr/>
      </dsp:nvSpPr>
      <dsp:spPr>
        <a:xfrm>
          <a:off x="5153971" y="522927"/>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56C33C6-6BB9-4E28-829D-FA089D56AF9F}">
      <dsp:nvSpPr>
        <dsp:cNvPr id="0" name=""/>
        <dsp:cNvSpPr/>
      </dsp:nvSpPr>
      <dsp:spPr>
        <a:xfrm>
          <a:off x="4658971" y="2106852"/>
          <a:ext cx="1800000" cy="238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AU" sz="1400" b="1" kern="1200" dirty="0">
              <a:solidFill>
                <a:srgbClr val="7030A0"/>
              </a:solidFill>
            </a:rPr>
            <a:t>Resourcefulness: </a:t>
          </a:r>
        </a:p>
        <a:p>
          <a:pPr marL="0" lvl="0" indent="0" algn="ctr" defTabSz="622300">
            <a:lnSpc>
              <a:spcPct val="100000"/>
            </a:lnSpc>
            <a:spcBef>
              <a:spcPct val="0"/>
            </a:spcBef>
            <a:spcAft>
              <a:spcPct val="35000"/>
            </a:spcAft>
            <a:buNone/>
          </a:pPr>
          <a:r>
            <a:rPr lang="en-AU" sz="1200" kern="1200" dirty="0"/>
            <a:t>Developing effective problem-solving skills and the ability to adapt to changing circumstances. This skill includes identifying problems, generating solutions, and taking action to overcome obstacles.</a:t>
          </a:r>
          <a:endParaRPr lang="en-US" sz="1200" kern="1200" dirty="0"/>
        </a:p>
      </dsp:txBody>
      <dsp:txXfrm>
        <a:off x="4658971" y="2106852"/>
        <a:ext cx="1800000" cy="2385000"/>
      </dsp:txXfrm>
    </dsp:sp>
    <dsp:sp modelId="{E382F807-ED3D-4B5E-A929-CC321018DD0B}">
      <dsp:nvSpPr>
        <dsp:cNvPr id="0" name=""/>
        <dsp:cNvSpPr/>
      </dsp:nvSpPr>
      <dsp:spPr>
        <a:xfrm>
          <a:off x="7268971" y="522927"/>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692096-1CCC-496D-96AE-6E593C62A396}">
      <dsp:nvSpPr>
        <dsp:cNvPr id="0" name=""/>
        <dsp:cNvSpPr/>
      </dsp:nvSpPr>
      <dsp:spPr>
        <a:xfrm>
          <a:off x="6944251" y="2113291"/>
          <a:ext cx="1800000" cy="238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AU" sz="1400" b="1" kern="1200" dirty="0">
              <a:solidFill>
                <a:srgbClr val="7030A0"/>
              </a:solidFill>
            </a:rPr>
            <a:t>Relationship Skills</a:t>
          </a:r>
          <a:r>
            <a:rPr lang="en-AU" sz="1400" kern="1200" dirty="0">
              <a:solidFill>
                <a:srgbClr val="7030A0"/>
              </a:solidFill>
            </a:rPr>
            <a:t>:</a:t>
          </a:r>
        </a:p>
        <a:p>
          <a:pPr marL="0" lvl="0" indent="0" algn="ctr" defTabSz="622300">
            <a:lnSpc>
              <a:spcPct val="100000"/>
            </a:lnSpc>
            <a:spcBef>
              <a:spcPct val="0"/>
            </a:spcBef>
            <a:spcAft>
              <a:spcPct val="35000"/>
            </a:spcAft>
            <a:buNone/>
          </a:pPr>
          <a:r>
            <a:rPr lang="en-AU" sz="1400" kern="1200" dirty="0">
              <a:solidFill>
                <a:srgbClr val="7030A0"/>
              </a:solidFill>
            </a:rPr>
            <a:t> </a:t>
          </a:r>
          <a:r>
            <a:rPr lang="en-AU" sz="1200" kern="1200" dirty="0"/>
            <a:t>Developing and maintaining positive relationships with family, friends, mentors, or support networks. This skill involves knowing how and who to talk to when you need help and being able to effectively communicate during challenges or disagreements.</a:t>
          </a:r>
          <a:endParaRPr lang="en-US" sz="1200" kern="1200" dirty="0"/>
        </a:p>
      </dsp:txBody>
      <dsp:txXfrm>
        <a:off x="6944251" y="2113291"/>
        <a:ext cx="1800000" cy="2385000"/>
      </dsp:txXfrm>
    </dsp:sp>
    <dsp:sp modelId="{BC8012B9-B593-4427-B27C-DB3B9ED0EC4E}">
      <dsp:nvSpPr>
        <dsp:cNvPr id="0" name=""/>
        <dsp:cNvSpPr/>
      </dsp:nvSpPr>
      <dsp:spPr>
        <a:xfrm>
          <a:off x="9383971" y="522927"/>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36000E-E62F-43E4-8C82-196DAE80CC71}">
      <dsp:nvSpPr>
        <dsp:cNvPr id="0" name=""/>
        <dsp:cNvSpPr/>
      </dsp:nvSpPr>
      <dsp:spPr>
        <a:xfrm>
          <a:off x="9242131" y="2088559"/>
          <a:ext cx="1800000" cy="238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AU" sz="1400" b="1" kern="1200" dirty="0">
              <a:solidFill>
                <a:srgbClr val="7030A0"/>
              </a:solidFill>
            </a:rPr>
            <a:t>Self-understanding: </a:t>
          </a:r>
        </a:p>
        <a:p>
          <a:pPr marL="0" lvl="0" indent="0" algn="ctr" defTabSz="622300">
            <a:lnSpc>
              <a:spcPct val="100000"/>
            </a:lnSpc>
            <a:spcBef>
              <a:spcPct val="0"/>
            </a:spcBef>
            <a:spcAft>
              <a:spcPct val="35000"/>
            </a:spcAft>
            <a:buNone/>
          </a:pPr>
          <a:r>
            <a:rPr lang="en-AU" sz="1200" kern="1200" dirty="0"/>
            <a:t>Knowing your strengths and limitations, what you value, how to show courage and self-reflection. This skill also includes taking care of one's physical health, managing stress levels, practicing relaxation techniques, and engaging in activities that promote overall well-being.</a:t>
          </a:r>
          <a:endParaRPr lang="en-US" sz="1200" kern="1200" dirty="0"/>
        </a:p>
      </dsp:txBody>
      <dsp:txXfrm>
        <a:off x="9242131" y="2088559"/>
        <a:ext cx="1800000" cy="2385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jpeg>
</file>

<file path=ppt/media/image10.png>
</file>

<file path=ppt/media/image11.jpeg>
</file>

<file path=ppt/media/image12.jpe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5.png>
</file>

<file path=ppt/media/image6.png>
</file>

<file path=ppt/media/image7.jpeg>
</file>

<file path=ppt/media/image8.png>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7A36F7-0907-4FEF-B0FD-8059B973ACD9}" type="datetimeFigureOut">
              <a:rPr lang="en-AU" smtClean="0"/>
              <a:t>26/10/2023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C573D7-E80C-4709-9B31-9CF3A42190EB}" type="slidenum">
              <a:rPr lang="en-AU" smtClean="0"/>
              <a:t>‹#›</a:t>
            </a:fld>
            <a:endParaRPr lang="en-AU"/>
          </a:p>
        </p:txBody>
      </p:sp>
    </p:spTree>
    <p:extLst>
      <p:ext uri="{BB962C8B-B14F-4D97-AF65-F5344CB8AC3E}">
        <p14:creationId xmlns:p14="http://schemas.microsoft.com/office/powerpoint/2010/main" val="3481880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 time to whatever you choose.</a:t>
            </a:r>
          </a:p>
        </p:txBody>
      </p:sp>
      <p:sp>
        <p:nvSpPr>
          <p:cNvPr id="4" name="Slide Number Placeholder 3"/>
          <p:cNvSpPr>
            <a:spLocks noGrp="1"/>
          </p:cNvSpPr>
          <p:nvPr>
            <p:ph type="sldNum" sz="quarter" idx="5"/>
          </p:nvPr>
        </p:nvSpPr>
        <p:spPr/>
        <p:txBody>
          <a:bodyPr/>
          <a:lstStyle/>
          <a:p>
            <a:fld id="{32C573D7-E80C-4709-9B31-9CF3A42190EB}" type="slidenum">
              <a:rPr lang="en-AU" smtClean="0"/>
              <a:t>2</a:t>
            </a:fld>
            <a:endParaRPr lang="en-AU"/>
          </a:p>
        </p:txBody>
      </p:sp>
    </p:spTree>
    <p:extLst>
      <p:ext uri="{BB962C8B-B14F-4D97-AF65-F5344CB8AC3E}">
        <p14:creationId xmlns:p14="http://schemas.microsoft.com/office/powerpoint/2010/main" val="4075549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Write RESILIENCE on the whiteboard. Invite students up to the front to add what they think of when they see/hear the word resilience. Discuss responses and identify any common themes. </a:t>
            </a:r>
          </a:p>
        </p:txBody>
      </p:sp>
      <p:sp>
        <p:nvSpPr>
          <p:cNvPr id="4" name="Slide Number Placeholder 3"/>
          <p:cNvSpPr>
            <a:spLocks noGrp="1"/>
          </p:cNvSpPr>
          <p:nvPr>
            <p:ph type="sldNum" sz="quarter" idx="5"/>
          </p:nvPr>
        </p:nvSpPr>
        <p:spPr/>
        <p:txBody>
          <a:bodyPr/>
          <a:lstStyle/>
          <a:p>
            <a:fld id="{32C573D7-E80C-4709-9B31-9CF3A42190EB}" type="slidenum">
              <a:rPr lang="en-AU" smtClean="0"/>
              <a:t>4</a:t>
            </a:fld>
            <a:endParaRPr lang="en-AU"/>
          </a:p>
        </p:txBody>
      </p:sp>
    </p:spTree>
    <p:extLst>
      <p:ext uri="{BB962C8B-B14F-4D97-AF65-F5344CB8AC3E}">
        <p14:creationId xmlns:p14="http://schemas.microsoft.com/office/powerpoint/2010/main" val="28439470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Assessment 2 related </a:t>
            </a:r>
            <a:endParaRPr lang="en-AU" dirty="0"/>
          </a:p>
          <a:p>
            <a:endParaRPr lang="en-AU" dirty="0"/>
          </a:p>
          <a:p>
            <a:r>
              <a:rPr lang="en-AU" dirty="0"/>
              <a:t>https://www.youtube.com/watch?v=ASDBJXDNqvc</a:t>
            </a:r>
          </a:p>
          <a:p>
            <a:endParaRPr lang="en-AU" dirty="0"/>
          </a:p>
        </p:txBody>
      </p:sp>
      <p:sp>
        <p:nvSpPr>
          <p:cNvPr id="4" name="Slide Number Placeholder 3"/>
          <p:cNvSpPr>
            <a:spLocks noGrp="1"/>
          </p:cNvSpPr>
          <p:nvPr>
            <p:ph type="sldNum" sz="quarter" idx="5"/>
          </p:nvPr>
        </p:nvSpPr>
        <p:spPr/>
        <p:txBody>
          <a:bodyPr/>
          <a:lstStyle/>
          <a:p>
            <a:fld id="{32C573D7-E80C-4709-9B31-9CF3A42190EB}" type="slidenum">
              <a:rPr lang="en-AU" smtClean="0"/>
              <a:t>6</a:t>
            </a:fld>
            <a:endParaRPr lang="en-AU"/>
          </a:p>
        </p:txBody>
      </p:sp>
    </p:spTree>
    <p:extLst>
      <p:ext uri="{BB962C8B-B14F-4D97-AF65-F5344CB8AC3E}">
        <p14:creationId xmlns:p14="http://schemas.microsoft.com/office/powerpoint/2010/main" val="2988536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Assessment 2 related </a:t>
            </a:r>
            <a:endParaRPr lang="en-US" dirty="0"/>
          </a:p>
          <a:p>
            <a:endParaRPr lang="en-US" dirty="0"/>
          </a:p>
          <a:p>
            <a:r>
              <a:rPr lang="en-US" dirty="0"/>
              <a:t>Fill in the blanks</a:t>
            </a:r>
          </a:p>
        </p:txBody>
      </p:sp>
      <p:sp>
        <p:nvSpPr>
          <p:cNvPr id="4" name="Slide Number Placeholder 3"/>
          <p:cNvSpPr>
            <a:spLocks noGrp="1"/>
          </p:cNvSpPr>
          <p:nvPr>
            <p:ph type="sldNum" sz="quarter" idx="5"/>
          </p:nvPr>
        </p:nvSpPr>
        <p:spPr/>
        <p:txBody>
          <a:bodyPr/>
          <a:lstStyle/>
          <a:p>
            <a:fld id="{32C573D7-E80C-4709-9B31-9CF3A42190EB}" type="slidenum">
              <a:rPr lang="en-AU" smtClean="0"/>
              <a:t>7</a:t>
            </a:fld>
            <a:endParaRPr lang="en-AU"/>
          </a:p>
        </p:txBody>
      </p:sp>
    </p:spTree>
    <p:extLst>
      <p:ext uri="{BB962C8B-B14F-4D97-AF65-F5344CB8AC3E}">
        <p14:creationId xmlns:p14="http://schemas.microsoft.com/office/powerpoint/2010/main" val="591435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017378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36338569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a:xfrm>
            <a:off x="3776135" y="6422854"/>
            <a:ext cx="4279669" cy="365125"/>
          </a:xfrm>
        </p:spPr>
        <p:txBody>
          <a:bodyPr/>
          <a:lstStyle/>
          <a:p>
            <a:endParaRPr lang="en-AU"/>
          </a:p>
        </p:txBody>
      </p:sp>
      <p:sp>
        <p:nvSpPr>
          <p:cNvPr id="6" name="Slide Number Placeholder 5"/>
          <p:cNvSpPr>
            <a:spLocks noGrp="1"/>
          </p:cNvSpPr>
          <p:nvPr>
            <p:ph type="sldNum" sz="quarter" idx="12"/>
          </p:nvPr>
        </p:nvSpPr>
        <p:spPr>
          <a:xfrm>
            <a:off x="8073048" y="6422854"/>
            <a:ext cx="879759" cy="365125"/>
          </a:xfrm>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256360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012024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CF86F2E1-FA8A-4588-BBFD-A05AC645A9D8}" type="datetimeFigureOut">
              <a:rPr lang="en-AU" smtClean="0"/>
              <a:t>26/10/2023</a:t>
            </a:fld>
            <a:endParaRPr lang="en-AU"/>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D2B9A715-435D-481F-92DE-B257404B0EA3}" type="slidenum">
              <a:rPr lang="en-AU" smtClean="0"/>
              <a:t>‹#›</a:t>
            </a:fld>
            <a:endParaRPr lang="en-AU"/>
          </a:p>
        </p:txBody>
      </p:sp>
    </p:spTree>
    <p:extLst>
      <p:ext uri="{BB962C8B-B14F-4D97-AF65-F5344CB8AC3E}">
        <p14:creationId xmlns:p14="http://schemas.microsoft.com/office/powerpoint/2010/main" val="219926194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F86F2E1-FA8A-4588-BBFD-A05AC645A9D8}" type="datetimeFigureOut">
              <a:rPr lang="en-AU" smtClean="0"/>
              <a:t>26/10/2023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053986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F86F2E1-FA8A-4588-BBFD-A05AC645A9D8}" type="datetimeFigureOut">
              <a:rPr lang="en-AU" smtClean="0"/>
              <a:t>26/10/2023</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3426797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F86F2E1-FA8A-4588-BBFD-A05AC645A9D8}" type="datetimeFigureOut">
              <a:rPr lang="en-AU" smtClean="0"/>
              <a:t>26/10/2023</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457004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86F2E1-FA8A-4588-BBFD-A05AC645A9D8}" type="datetimeFigureOut">
              <a:rPr lang="en-AU" smtClean="0"/>
              <a:t>26/10/2023</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1923949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F86F2E1-FA8A-4588-BBFD-A05AC645A9D8}" type="datetimeFigureOut">
              <a:rPr lang="en-AU" smtClean="0"/>
              <a:t>26/10/2023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1061007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F86F2E1-FA8A-4588-BBFD-A05AC645A9D8}" type="datetimeFigureOut">
              <a:rPr lang="en-AU" smtClean="0"/>
              <a:t>26/10/2023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2B9A715-435D-481F-92DE-B257404B0EA3}" type="slidenum">
              <a:rPr lang="en-AU" smtClean="0"/>
              <a:t>‹#›</a:t>
            </a:fld>
            <a:endParaRPr lang="en-AU"/>
          </a:p>
        </p:txBody>
      </p:sp>
    </p:spTree>
    <p:extLst>
      <p:ext uri="{BB962C8B-B14F-4D97-AF65-F5344CB8AC3E}">
        <p14:creationId xmlns:p14="http://schemas.microsoft.com/office/powerpoint/2010/main" val="3361218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CF86F2E1-FA8A-4588-BBFD-A05AC645A9D8}" type="datetimeFigureOut">
              <a:rPr lang="en-AU" smtClean="0"/>
              <a:t>26/10/2023</a:t>
            </a:fld>
            <a:endParaRPr lang="en-AU"/>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AU"/>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D2B9A715-435D-481F-92DE-B257404B0EA3}" type="slidenum">
              <a:rPr lang="en-AU" smtClean="0"/>
              <a:t>‹#›</a:t>
            </a:fld>
            <a:endParaRPr lang="en-AU"/>
          </a:p>
        </p:txBody>
      </p:sp>
    </p:spTree>
    <p:extLst>
      <p:ext uri="{BB962C8B-B14F-4D97-AF65-F5344CB8AC3E}">
        <p14:creationId xmlns:p14="http://schemas.microsoft.com/office/powerpoint/2010/main" val="152336012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2.wdp"/><Relationship Id="rId10" Type="http://schemas.microsoft.com/office/2007/relationships/hdphoto" Target="../media/hdphoto4.wdp"/><Relationship Id="rId4" Type="http://schemas.openxmlformats.org/officeDocument/2006/relationships/image" Target="../media/image3.png"/><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jpe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ideo" Target="https://www.youtube.com/embed/ASDBJXDNqvc?feature=oembed" TargetMode="Externa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26.png"/><Relationship Id="rId5" Type="http://schemas.openxmlformats.org/officeDocument/2006/relationships/diagramQuickStyle" Target="../diagrams/quickStyle1.xml"/><Relationship Id="rId10" Type="http://schemas.openxmlformats.org/officeDocument/2006/relationships/image" Target="../media/image25.png"/><Relationship Id="rId4" Type="http://schemas.openxmlformats.org/officeDocument/2006/relationships/diagramLayout" Target="../diagrams/layout1.xml"/><Relationship Id="rId9" Type="http://schemas.openxmlformats.org/officeDocument/2006/relationships/image" Target="../media/image24.png"/></Relationships>
</file>

<file path=ppt/slides/_rels/slide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41727" y="2182637"/>
            <a:ext cx="9118495" cy="1600964"/>
          </a:xfrm>
          <a:solidFill>
            <a:schemeClr val="accent1">
              <a:lumMod val="60000"/>
              <a:lumOff val="40000"/>
            </a:schemeClr>
          </a:solidFill>
        </p:spPr>
        <p:txBody>
          <a:bodyPr>
            <a:normAutofit/>
          </a:bodyPr>
          <a:lstStyle/>
          <a:p>
            <a:r>
              <a:rPr lang="en-AU" sz="7200" b="1" dirty="0"/>
              <a:t>All About Me </a:t>
            </a:r>
          </a:p>
        </p:txBody>
      </p:sp>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ackgroundRemoval t="0" b="100000" l="0" r="100000">
                        <a14:foregroundMark x1="91776" y1="59639" x2="91776" y2="59639"/>
                        <a14:foregroundMark x1="88487" y1="54217" x2="88487" y2="54217"/>
                        <a14:foregroundMark x1="82237" y1="13855" x2="82237" y2="13855"/>
                        <a14:foregroundMark x1="11842" y1="19277" x2="11842" y2="19277"/>
                        <a14:foregroundMark x1="6250" y1="51807" x2="6250" y2="51807"/>
                        <a14:foregroundMark x1="13158" y1="53614" x2="13158" y2="53614"/>
                        <a14:foregroundMark x1="11513" y1="53012" x2="11513" y2="53012"/>
                        <a14:foregroundMark x1="9211" y1="54819" x2="9211" y2="54819"/>
                        <a14:foregroundMark x1="22368" y1="53614" x2="22368" y2="53614"/>
                        <a14:foregroundMark x1="25987" y1="54217" x2="25987" y2="54217"/>
                        <a14:foregroundMark x1="19408" y1="51807" x2="19408" y2="51807"/>
                        <a14:foregroundMark x1="19737" y1="63855" x2="19737" y2="63855"/>
                        <a14:foregroundMark x1="19737" y1="63855" x2="18750" y2="86747"/>
                        <a14:foregroundMark x1="7895" y1="24096" x2="17105" y2="8434"/>
                        <a14:foregroundMark x1="42763" y1="19277" x2="54605" y2="12048"/>
                        <a14:foregroundMark x1="30263" y1="71084" x2="32237" y2="92169"/>
                        <a14:foregroundMark x1="66118" y1="56627" x2="65789" y2="92771"/>
                        <a14:foregroundMark x1="82237" y1="16867" x2="89145" y2="15663"/>
                      </a14:backgroundRemoval>
                    </a14:imgEffect>
                  </a14:imgLayer>
                </a14:imgProps>
              </a:ext>
            </a:extLst>
          </a:blip>
          <a:stretch>
            <a:fillRect/>
          </a:stretch>
        </p:blipFill>
        <p:spPr>
          <a:xfrm>
            <a:off x="8581344" y="4493213"/>
            <a:ext cx="3490768" cy="1906143"/>
          </a:xfrm>
          <a:prstGeom prst="rect">
            <a:avLst/>
          </a:prstGeom>
        </p:spPr>
      </p:pic>
      <p:pic>
        <p:nvPicPr>
          <p:cNvPr id="3" name="Picture 2"/>
          <p:cNvPicPr>
            <a:picLocks noChangeAspect="1"/>
          </p:cNvPicPr>
          <p:nvPr/>
        </p:nvPicPr>
        <p:blipFill>
          <a:blip r:embed="rId4">
            <a:extLst>
              <a:ext uri="{BEBA8EAE-BF5A-486C-A8C5-ECC9F3942E4B}">
                <a14:imgProps xmlns:a14="http://schemas.microsoft.com/office/drawing/2010/main">
                  <a14:imgLayer r:embed="rId5">
                    <a14:imgEffect>
                      <a14:backgroundRemoval t="0" b="98160" l="324" r="100000">
                        <a14:foregroundMark x1="37217" y1="52761" x2="47249" y2="66871"/>
                        <a14:foregroundMark x1="44337" y1="52761" x2="44337" y2="52761"/>
                        <a14:foregroundMark x1="39806" y1="48466" x2="39806" y2="48466"/>
                        <a14:foregroundMark x1="37864" y1="63190" x2="37864" y2="63190"/>
                        <a14:foregroundMark x1="35599" y1="73006" x2="35599" y2="73006"/>
                        <a14:foregroundMark x1="46602" y1="73006" x2="46602" y2="73006"/>
                        <a14:foregroundMark x1="50485" y1="52761" x2="50485" y2="52761"/>
                        <a14:foregroundMark x1="73139" y1="23313" x2="73139" y2="23313"/>
                        <a14:foregroundMark x1="69903" y1="21472" x2="69903" y2="21472"/>
                        <a14:foregroundMark x1="73786" y1="19632" x2="73786" y2="19632"/>
                        <a14:foregroundMark x1="76699" y1="18405" x2="76699" y2="18405"/>
                        <a14:backgroundMark x1="54693" y1="53374" x2="54693" y2="53374"/>
                        <a14:backgroundMark x1="62460" y1="52761" x2="62460" y2="52761"/>
                        <a14:backgroundMark x1="55987" y1="53374" x2="55987" y2="53374"/>
                        <a14:backgroundMark x1="59223" y1="64417" x2="59223" y2="64417"/>
                      </a14:backgroundRemoval>
                    </a14:imgEffect>
                  </a14:imgLayer>
                </a14:imgProps>
              </a:ext>
            </a:extLst>
          </a:blip>
          <a:stretch>
            <a:fillRect/>
          </a:stretch>
        </p:blipFill>
        <p:spPr>
          <a:xfrm>
            <a:off x="-429768" y="-36830"/>
            <a:ext cx="3102012" cy="2340864"/>
          </a:xfrm>
          <a:prstGeom prst="rect">
            <a:avLst/>
          </a:prstGeom>
        </p:spPr>
      </p:pic>
      <p:pic>
        <p:nvPicPr>
          <p:cNvPr id="5" name="Picture 4"/>
          <p:cNvPicPr>
            <a:picLocks noChangeAspect="1"/>
          </p:cNvPicPr>
          <p:nvPr/>
        </p:nvPicPr>
        <p:blipFill>
          <a:blip r:embed="rId6">
            <a:extLst>
              <a:ext uri="{BEBA8EAE-BF5A-486C-A8C5-ECC9F3942E4B}">
                <a14:imgProps xmlns:a14="http://schemas.microsoft.com/office/drawing/2010/main">
                  <a14:imgLayer r:embed="rId7">
                    <a14:imgEffect>
                      <a14:backgroundRemoval t="889" b="100000" l="889" r="99111">
                        <a14:foregroundMark x1="17778" y1="65333" x2="17778" y2="65333"/>
                        <a14:foregroundMark x1="16889" y1="69778" x2="16889" y2="69778"/>
                        <a14:foregroundMark x1="19111" y1="71111" x2="19111" y2="71111"/>
                        <a14:foregroundMark x1="85778" y1="64000" x2="85778" y2="64000"/>
                        <a14:foregroundMark x1="84444" y1="68000" x2="84444" y2="68000"/>
                        <a14:foregroundMark x1="62667" y1="33778" x2="62667" y2="33778"/>
                        <a14:foregroundMark x1="40889" y1="33778" x2="40889" y2="33778"/>
                        <a14:foregroundMark x1="22222" y1="71111" x2="22222" y2="71111"/>
                      </a14:backgroundRemoval>
                    </a14:imgEffect>
                  </a14:imgLayer>
                </a14:imgProps>
              </a:ext>
            </a:extLst>
          </a:blip>
          <a:stretch>
            <a:fillRect/>
          </a:stretch>
        </p:blipFill>
        <p:spPr>
          <a:xfrm>
            <a:off x="9962197" y="23239"/>
            <a:ext cx="2143125" cy="2143125"/>
          </a:xfrm>
          <a:prstGeom prst="rect">
            <a:avLst/>
          </a:prstGeom>
        </p:spPr>
      </p:pic>
      <p:pic>
        <p:nvPicPr>
          <p:cNvPr id="6" name="Picture 5"/>
          <p:cNvPicPr>
            <a:picLocks noChangeAspect="1"/>
          </p:cNvPicPr>
          <p:nvPr/>
        </p:nvPicPr>
        <p:blipFill>
          <a:blip r:embed="rId8"/>
          <a:stretch>
            <a:fillRect/>
          </a:stretch>
        </p:blipFill>
        <p:spPr>
          <a:xfrm>
            <a:off x="363728" y="4493213"/>
            <a:ext cx="3348736" cy="188366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p:cNvPicPr>
            <a:picLocks noChangeAspect="1"/>
          </p:cNvPicPr>
          <p:nvPr/>
        </p:nvPicPr>
        <p:blipFill>
          <a:blip r:embed="rId9">
            <a:extLst>
              <a:ext uri="{BEBA8EAE-BF5A-486C-A8C5-ECC9F3942E4B}">
                <a14:imgProps xmlns:a14="http://schemas.microsoft.com/office/drawing/2010/main">
                  <a14:imgLayer r:embed="rId10">
                    <a14:imgEffect>
                      <a14:backgroundRemoval t="431" b="99569" l="922" r="100000"/>
                    </a14:imgEffect>
                  </a14:imgLayer>
                </a14:imgProps>
              </a:ext>
            </a:extLst>
          </a:blip>
          <a:stretch>
            <a:fillRect/>
          </a:stretch>
        </p:blipFill>
        <p:spPr>
          <a:xfrm>
            <a:off x="4934521" y="-39878"/>
            <a:ext cx="2066925" cy="2176462"/>
          </a:xfrm>
          <a:prstGeom prst="rect">
            <a:avLst/>
          </a:prstGeom>
        </p:spPr>
      </p:pic>
      <p:sp>
        <p:nvSpPr>
          <p:cNvPr id="8" name="TextBox 7">
            <a:extLst>
              <a:ext uri="{FF2B5EF4-FFF2-40B4-BE49-F238E27FC236}">
                <a16:creationId xmlns:a16="http://schemas.microsoft.com/office/drawing/2014/main" id="{8A898FFC-EF2E-7AD2-4274-7D8DE97BA422}"/>
              </a:ext>
            </a:extLst>
          </p:cNvPr>
          <p:cNvSpPr txBox="1"/>
          <p:nvPr/>
        </p:nvSpPr>
        <p:spPr>
          <a:xfrm>
            <a:off x="4151376" y="4332319"/>
            <a:ext cx="3889248" cy="1477328"/>
          </a:xfrm>
          <a:prstGeom prst="rect">
            <a:avLst/>
          </a:prstGeom>
          <a:noFill/>
        </p:spPr>
        <p:txBody>
          <a:bodyPr wrap="square" rtlCol="0">
            <a:spAutoFit/>
          </a:bodyPr>
          <a:lstStyle/>
          <a:p>
            <a:pPr algn="ctr"/>
            <a:r>
              <a:rPr lang="en-US" dirty="0"/>
              <a:t>Year 7 Health</a:t>
            </a:r>
          </a:p>
          <a:p>
            <a:pPr algn="ctr"/>
            <a:endParaRPr lang="en-US" dirty="0"/>
          </a:p>
          <a:p>
            <a:pPr algn="ctr"/>
            <a:r>
              <a:rPr lang="en-US" dirty="0"/>
              <a:t>Lesson 4</a:t>
            </a:r>
          </a:p>
          <a:p>
            <a:pPr algn="ctr"/>
            <a:endParaRPr lang="en-US" dirty="0"/>
          </a:p>
          <a:p>
            <a:pPr algn="ctr"/>
            <a:r>
              <a:rPr lang="en-US" dirty="0"/>
              <a:t>2024</a:t>
            </a:r>
          </a:p>
        </p:txBody>
      </p:sp>
    </p:spTree>
    <p:extLst>
      <p:ext uri="{BB962C8B-B14F-4D97-AF65-F5344CB8AC3E}">
        <p14:creationId xmlns:p14="http://schemas.microsoft.com/office/powerpoint/2010/main" val="1238723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8E2EB-FA0F-5D04-FC70-8E76F74E424A}"/>
              </a:ext>
            </a:extLst>
          </p:cNvPr>
          <p:cNvSpPr>
            <a:spLocks noGrp="1"/>
          </p:cNvSpPr>
          <p:nvPr>
            <p:ph type="title"/>
          </p:nvPr>
        </p:nvSpPr>
        <p:spPr>
          <a:xfrm>
            <a:off x="1202919" y="284176"/>
            <a:ext cx="9784080" cy="1508760"/>
          </a:xfrm>
        </p:spPr>
        <p:txBody>
          <a:bodyPr>
            <a:normAutofit/>
          </a:bodyPr>
          <a:lstStyle/>
          <a:p>
            <a:r>
              <a:rPr lang="en-US" dirty="0"/>
              <a:t>Assessment Task 1: All about me</a:t>
            </a:r>
          </a:p>
        </p:txBody>
      </p:sp>
      <p:sp>
        <p:nvSpPr>
          <p:cNvPr id="3" name="Content Placeholder 2">
            <a:extLst>
              <a:ext uri="{FF2B5EF4-FFF2-40B4-BE49-F238E27FC236}">
                <a16:creationId xmlns:a16="http://schemas.microsoft.com/office/drawing/2014/main" id="{616DAD44-F2BA-210C-723B-7E758359091C}"/>
              </a:ext>
            </a:extLst>
          </p:cNvPr>
          <p:cNvSpPr>
            <a:spLocks noGrp="1"/>
          </p:cNvSpPr>
          <p:nvPr>
            <p:ph idx="1"/>
          </p:nvPr>
        </p:nvSpPr>
        <p:spPr>
          <a:xfrm>
            <a:off x="540327" y="2011680"/>
            <a:ext cx="6926233" cy="4206240"/>
          </a:xfrm>
        </p:spPr>
        <p:txBody>
          <a:bodyPr>
            <a:normAutofit/>
          </a:bodyPr>
          <a:lstStyle/>
          <a:p>
            <a:r>
              <a:rPr lang="en-US" sz="2800" dirty="0"/>
              <a:t>Reminder:</a:t>
            </a:r>
          </a:p>
          <a:p>
            <a:endParaRPr lang="en-US" sz="2800" dirty="0"/>
          </a:p>
          <a:p>
            <a:r>
              <a:rPr lang="en-US" sz="2800" dirty="0"/>
              <a:t>Assessment Task 1 – All About Me</a:t>
            </a:r>
          </a:p>
          <a:p>
            <a:endParaRPr lang="en-US" sz="2800" dirty="0"/>
          </a:p>
          <a:p>
            <a:r>
              <a:rPr lang="en-US" sz="2800" dirty="0"/>
              <a:t>Due: 11:30pm tonight </a:t>
            </a:r>
          </a:p>
          <a:p>
            <a:endParaRPr lang="en-US" dirty="0"/>
          </a:p>
        </p:txBody>
      </p:sp>
      <p:pic>
        <p:nvPicPr>
          <p:cNvPr id="5" name="Picture 4" descr="Working space background">
            <a:extLst>
              <a:ext uri="{FF2B5EF4-FFF2-40B4-BE49-F238E27FC236}">
                <a16:creationId xmlns:a16="http://schemas.microsoft.com/office/drawing/2014/main" id="{641EF9C7-6341-1E43-B932-FF1BA7830AC3}"/>
              </a:ext>
            </a:extLst>
          </p:cNvPr>
          <p:cNvPicPr>
            <a:picLocks noChangeAspect="1"/>
          </p:cNvPicPr>
          <p:nvPr/>
        </p:nvPicPr>
        <p:blipFill rotWithShape="1">
          <a:blip r:embed="rId3"/>
          <a:srcRect l="42446" r="-2" b="-2"/>
          <a:stretch/>
        </p:blipFill>
        <p:spPr>
          <a:xfrm>
            <a:off x="7847215" y="1822028"/>
            <a:ext cx="4342220" cy="5035972"/>
          </a:xfrm>
          <a:prstGeom prst="rect">
            <a:avLst/>
          </a:prstGeom>
        </p:spPr>
      </p:pic>
      <p:sp>
        <p:nvSpPr>
          <p:cNvPr id="4" name="Rectangle 3">
            <a:extLst>
              <a:ext uri="{FF2B5EF4-FFF2-40B4-BE49-F238E27FC236}">
                <a16:creationId xmlns:a16="http://schemas.microsoft.com/office/drawing/2014/main" id="{9FD255DA-791F-A7CA-8EDF-8B97FEA6BF65}"/>
              </a:ext>
            </a:extLst>
          </p:cNvPr>
          <p:cNvSpPr/>
          <p:nvPr/>
        </p:nvSpPr>
        <p:spPr>
          <a:xfrm rot="19362665">
            <a:off x="4458434" y="3739806"/>
            <a:ext cx="6777561" cy="1323439"/>
          </a:xfrm>
          <a:prstGeom prst="rect">
            <a:avLst/>
          </a:prstGeom>
          <a:noFill/>
        </p:spPr>
        <p:txBody>
          <a:bodyPr wrap="none" lIns="91440" tIns="45720" rIns="91440" bIns="45720">
            <a:spAutoFit/>
          </a:bodyPr>
          <a:lstStyle/>
          <a:p>
            <a:pPr algn="ctr"/>
            <a:r>
              <a:rPr lang="en-GB" sz="8000" b="1" cap="none" spc="0" dirty="0">
                <a:ln w="28575">
                  <a:solidFill>
                    <a:srgbClr val="C00000"/>
                  </a:solidFill>
                  <a:prstDash val="solid"/>
                </a:ln>
                <a:solidFill>
                  <a:srgbClr val="FF0000"/>
                </a:solidFill>
                <a:effectLst>
                  <a:outerShdw blurRad="38100" dist="22860" dir="5400000" algn="tl" rotWithShape="0">
                    <a:srgbClr val="000000">
                      <a:alpha val="30000"/>
                    </a:srgbClr>
                  </a:outerShdw>
                </a:effectLst>
                <a:latin typeface="Chalkduster" panose="03050602040202020205" pitchFamily="66" charset="77"/>
              </a:rPr>
              <a:t>DUE TODAY</a:t>
            </a:r>
          </a:p>
        </p:txBody>
      </p:sp>
    </p:spTree>
    <p:extLst>
      <p:ext uri="{BB962C8B-B14F-4D97-AF65-F5344CB8AC3E}">
        <p14:creationId xmlns:p14="http://schemas.microsoft.com/office/powerpoint/2010/main" val="1156370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65818" y="2909455"/>
            <a:ext cx="4562764" cy="3701059"/>
          </a:xfrm>
        </p:spPr>
        <p:txBody>
          <a:bodyPr>
            <a:normAutofit fontScale="62500" lnSpcReduction="20000"/>
          </a:bodyPr>
          <a:lstStyle/>
          <a:p>
            <a:r>
              <a:rPr lang="en-AU" dirty="0"/>
              <a:t>In the first 5 minutes of each lesson you will complete your revision page, you will find these throughout your online booklet. </a:t>
            </a:r>
          </a:p>
          <a:p>
            <a:r>
              <a:rPr lang="en-AU" dirty="0"/>
              <a:t>The revision page consists of three questions. </a:t>
            </a:r>
            <a:r>
              <a:rPr lang="en-AU" b="1" dirty="0"/>
              <a:t>It will need to be completed in detail. One word answers will not be accepted.</a:t>
            </a:r>
          </a:p>
          <a:p>
            <a:pPr marL="0" indent="0">
              <a:buNone/>
            </a:pPr>
            <a:r>
              <a:rPr lang="en-AU" dirty="0"/>
              <a:t>The three questions :</a:t>
            </a:r>
          </a:p>
          <a:p>
            <a:pPr marL="457200" indent="-457200">
              <a:buAutoNum type="arabicPeriod"/>
            </a:pPr>
            <a:r>
              <a:rPr lang="en-AU" dirty="0"/>
              <a:t>What two concepts or ideas did I learn in class last week?</a:t>
            </a:r>
          </a:p>
          <a:p>
            <a:pPr marL="457200" indent="-457200">
              <a:buAutoNum type="arabicPeriod"/>
            </a:pPr>
            <a:r>
              <a:rPr lang="en-AU" dirty="0"/>
              <a:t>What did I find interesting about last week’s lesson? Provide a specific example. </a:t>
            </a:r>
          </a:p>
          <a:p>
            <a:pPr marL="457200" indent="-457200">
              <a:buAutoNum type="arabicPeriod"/>
            </a:pPr>
            <a:r>
              <a:rPr lang="en-AU" dirty="0"/>
              <a:t>Any questions or new words you have learnt?</a:t>
            </a:r>
          </a:p>
          <a:p>
            <a:pPr marL="457200" indent="-457200">
              <a:buAutoNum type="arabicPeriod"/>
            </a:pPr>
            <a:endParaRPr lang="en-AU" dirty="0"/>
          </a:p>
          <a:p>
            <a:pPr marL="0" indent="0">
              <a:buNone/>
            </a:pPr>
            <a:r>
              <a:rPr lang="en-AU" b="1" i="1" dirty="0"/>
              <a:t>The teacher will go over this each lesson with you to see what you have learnt</a:t>
            </a:r>
          </a:p>
        </p:txBody>
      </p:sp>
      <p:pic>
        <p:nvPicPr>
          <p:cNvPr id="4" name="Picture 3"/>
          <p:cNvPicPr>
            <a:picLocks noChangeAspect="1"/>
          </p:cNvPicPr>
          <p:nvPr/>
        </p:nvPicPr>
        <p:blipFill>
          <a:blip r:embed="rId2"/>
          <a:stretch>
            <a:fillRect/>
          </a:stretch>
        </p:blipFill>
        <p:spPr>
          <a:xfrm>
            <a:off x="6686090" y="1850740"/>
            <a:ext cx="5505910" cy="948153"/>
          </a:xfrm>
          <a:prstGeom prst="rect">
            <a:avLst/>
          </a:prstGeom>
        </p:spPr>
      </p:pic>
      <p:sp>
        <p:nvSpPr>
          <p:cNvPr id="2" name="TextBox 1">
            <a:extLst>
              <a:ext uri="{FF2B5EF4-FFF2-40B4-BE49-F238E27FC236}">
                <a16:creationId xmlns:a16="http://schemas.microsoft.com/office/drawing/2014/main" id="{9F7E0474-43BB-485F-8FCD-8AD6AF25207C}"/>
              </a:ext>
            </a:extLst>
          </p:cNvPr>
          <p:cNvSpPr txBox="1"/>
          <p:nvPr/>
        </p:nvSpPr>
        <p:spPr>
          <a:xfrm>
            <a:off x="262340" y="3383617"/>
            <a:ext cx="5833659" cy="1200329"/>
          </a:xfrm>
          <a:prstGeom prst="rect">
            <a:avLst/>
          </a:prstGeom>
          <a:noFill/>
        </p:spPr>
        <p:txBody>
          <a:bodyPr wrap="square" rtlCol="0">
            <a:spAutoFit/>
          </a:bodyPr>
          <a:lstStyle/>
          <a:p>
            <a:r>
              <a:rPr lang="en-AU" dirty="0"/>
              <a:t>Now that you have completed your first  two weeks, it is time to revise what you have learnt from class.</a:t>
            </a:r>
          </a:p>
          <a:p>
            <a:endParaRPr lang="en-AU" dirty="0"/>
          </a:p>
          <a:p>
            <a:r>
              <a:rPr lang="en-AU" dirty="0"/>
              <a:t>You have 5 mins to complete the revision sheet.</a:t>
            </a:r>
          </a:p>
        </p:txBody>
      </p:sp>
      <p:sp>
        <p:nvSpPr>
          <p:cNvPr id="5" name="TextBox 4">
            <a:extLst>
              <a:ext uri="{FF2B5EF4-FFF2-40B4-BE49-F238E27FC236}">
                <a16:creationId xmlns:a16="http://schemas.microsoft.com/office/drawing/2014/main" id="{44C45F68-050D-46A0-99D7-9CFCF1E36143}"/>
              </a:ext>
            </a:extLst>
          </p:cNvPr>
          <p:cNvSpPr txBox="1"/>
          <p:nvPr/>
        </p:nvSpPr>
        <p:spPr>
          <a:xfrm>
            <a:off x="262340" y="2007251"/>
            <a:ext cx="6001982" cy="1200329"/>
          </a:xfrm>
          <a:prstGeom prst="rect">
            <a:avLst/>
          </a:prstGeom>
          <a:noFill/>
        </p:spPr>
        <p:txBody>
          <a:bodyPr wrap="square" rtlCol="0">
            <a:spAutoFit/>
          </a:bodyPr>
          <a:lstStyle/>
          <a:p>
            <a:r>
              <a:rPr lang="en-AU" sz="3600" b="1" i="1" dirty="0">
                <a:solidFill>
                  <a:schemeClr val="bg1"/>
                </a:solidFill>
                <a:latin typeface="Arial Black" panose="020B0A04020102020204" pitchFamily="34" charset="0"/>
              </a:rPr>
              <a:t>Week 1 – 3 are now </a:t>
            </a:r>
            <a:br>
              <a:rPr lang="en-AU" sz="3600" b="1" i="1" dirty="0">
                <a:solidFill>
                  <a:schemeClr val="bg1"/>
                </a:solidFill>
                <a:latin typeface="Arial Black" panose="020B0A04020102020204" pitchFamily="34" charset="0"/>
              </a:rPr>
            </a:br>
            <a:r>
              <a:rPr lang="en-AU" sz="3600" b="1" i="1" dirty="0">
                <a:solidFill>
                  <a:schemeClr val="bg1"/>
                </a:solidFill>
                <a:latin typeface="Arial Black" panose="020B0A04020102020204" pitchFamily="34" charset="0"/>
              </a:rPr>
              <a:t>complete!! Well done!</a:t>
            </a:r>
          </a:p>
        </p:txBody>
      </p:sp>
      <p:sp>
        <p:nvSpPr>
          <p:cNvPr id="7" name="Title 1">
            <a:extLst>
              <a:ext uri="{FF2B5EF4-FFF2-40B4-BE49-F238E27FC236}">
                <a16:creationId xmlns:a16="http://schemas.microsoft.com/office/drawing/2014/main" id="{588DC10D-658D-4AE3-906B-6EAD9A6DB4A6}"/>
              </a:ext>
            </a:extLst>
          </p:cNvPr>
          <p:cNvSpPr>
            <a:spLocks noGrp="1"/>
          </p:cNvSpPr>
          <p:nvPr>
            <p:ph type="title"/>
          </p:nvPr>
        </p:nvSpPr>
        <p:spPr>
          <a:xfrm>
            <a:off x="1169428" y="264549"/>
            <a:ext cx="9853143" cy="1475629"/>
          </a:xfrm>
          <a:noFill/>
        </p:spPr>
        <p:txBody>
          <a:bodyPr>
            <a:normAutofit/>
          </a:bodyPr>
          <a:lstStyle/>
          <a:p>
            <a:pPr algn="ctr"/>
            <a:r>
              <a:rPr lang="en-AU" sz="5400" dirty="0"/>
              <a:t>Review </a:t>
            </a:r>
            <a:r>
              <a:rPr lang="en-AU" sz="2800" dirty="0"/>
              <a:t>(Pg. 13). </a:t>
            </a:r>
            <a:endParaRPr lang="en-AU" sz="5400" b="1" dirty="0"/>
          </a:p>
        </p:txBody>
      </p:sp>
      <p:pic>
        <p:nvPicPr>
          <p:cNvPr id="2050" name="Picture 2" descr="celebration-gif -">
            <a:extLst>
              <a:ext uri="{FF2B5EF4-FFF2-40B4-BE49-F238E27FC236}">
                <a16:creationId xmlns:a16="http://schemas.microsoft.com/office/drawing/2014/main" id="{F9522738-50CC-5E0E-BA33-8C4E1C7D8D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9428" y="4759984"/>
            <a:ext cx="4664122" cy="2108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5542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B8816-FB17-FBC6-A77C-DDE7C5D40E3F}"/>
              </a:ext>
            </a:extLst>
          </p:cNvPr>
          <p:cNvSpPr>
            <a:spLocks noGrp="1"/>
          </p:cNvSpPr>
          <p:nvPr>
            <p:ph type="title"/>
          </p:nvPr>
        </p:nvSpPr>
        <p:spPr/>
        <p:txBody>
          <a:bodyPr/>
          <a:lstStyle/>
          <a:p>
            <a:r>
              <a:rPr lang="en-US" dirty="0"/>
              <a:t>Hook: Graffiti wall</a:t>
            </a:r>
          </a:p>
        </p:txBody>
      </p:sp>
      <p:sp>
        <p:nvSpPr>
          <p:cNvPr id="3" name="Content Placeholder 2">
            <a:extLst>
              <a:ext uri="{FF2B5EF4-FFF2-40B4-BE49-F238E27FC236}">
                <a16:creationId xmlns:a16="http://schemas.microsoft.com/office/drawing/2014/main" id="{B8E252B8-F4AA-DCC0-3853-F9255C68EE4C}"/>
              </a:ext>
            </a:extLst>
          </p:cNvPr>
          <p:cNvSpPr>
            <a:spLocks noGrp="1"/>
          </p:cNvSpPr>
          <p:nvPr>
            <p:ph idx="1"/>
          </p:nvPr>
        </p:nvSpPr>
        <p:spPr>
          <a:xfrm>
            <a:off x="1202919" y="2011680"/>
            <a:ext cx="5712231" cy="4206240"/>
          </a:xfrm>
        </p:spPr>
        <p:txBody>
          <a:bodyPr>
            <a:normAutofit lnSpcReduction="10000"/>
          </a:bodyPr>
          <a:lstStyle/>
          <a:p>
            <a:r>
              <a:rPr lang="en-US" dirty="0"/>
              <a:t>In the middle of the board is the word RESILIENCE</a:t>
            </a:r>
          </a:p>
          <a:p>
            <a:endParaRPr lang="en-US" dirty="0"/>
          </a:p>
          <a:p>
            <a:r>
              <a:rPr lang="en-US" dirty="0"/>
              <a:t>Come to the whiteboard and write what you think of when you hear the word resilience. </a:t>
            </a:r>
          </a:p>
          <a:p>
            <a:endParaRPr lang="en-US" dirty="0"/>
          </a:p>
          <a:p>
            <a:r>
              <a:rPr lang="en-US" dirty="0"/>
              <a:t>Write one word and give the marker to someone else. It doesn’t matter if responses are repeated.</a:t>
            </a:r>
          </a:p>
          <a:p>
            <a:endParaRPr lang="en-US" dirty="0"/>
          </a:p>
          <a:p>
            <a:r>
              <a:rPr lang="en-US" dirty="0"/>
              <a:t>You have 2 minutes.</a:t>
            </a:r>
          </a:p>
        </p:txBody>
      </p:sp>
      <p:sp>
        <p:nvSpPr>
          <p:cNvPr id="4" name="Cloud 3">
            <a:extLst>
              <a:ext uri="{FF2B5EF4-FFF2-40B4-BE49-F238E27FC236}">
                <a16:creationId xmlns:a16="http://schemas.microsoft.com/office/drawing/2014/main" id="{D08F6691-4E77-0276-5711-88959F98C04E}"/>
              </a:ext>
            </a:extLst>
          </p:cNvPr>
          <p:cNvSpPr/>
          <p:nvPr/>
        </p:nvSpPr>
        <p:spPr>
          <a:xfrm>
            <a:off x="7943848" y="2981608"/>
            <a:ext cx="3267161" cy="2083457"/>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BA57E3B-1CE5-2EA5-A5F5-3F49EEAC21C8}"/>
              </a:ext>
            </a:extLst>
          </p:cNvPr>
          <p:cNvSpPr txBox="1"/>
          <p:nvPr/>
        </p:nvSpPr>
        <p:spPr>
          <a:xfrm rot="20233359">
            <a:off x="8177496" y="3556211"/>
            <a:ext cx="3014005" cy="707886"/>
          </a:xfrm>
          <a:prstGeom prst="rect">
            <a:avLst/>
          </a:prstGeom>
          <a:noFill/>
        </p:spPr>
        <p:txBody>
          <a:bodyPr wrap="square" rtlCol="0">
            <a:spAutoFit/>
          </a:bodyPr>
          <a:lstStyle/>
          <a:p>
            <a:r>
              <a:rPr lang="en-US" sz="4000" b="1" dirty="0">
                <a:solidFill>
                  <a:schemeClr val="bg1"/>
                </a:solidFill>
              </a:rPr>
              <a:t>RESILIENCE</a:t>
            </a:r>
          </a:p>
        </p:txBody>
      </p:sp>
      <p:sp>
        <p:nvSpPr>
          <p:cNvPr id="6" name="TextBox 5">
            <a:extLst>
              <a:ext uri="{FF2B5EF4-FFF2-40B4-BE49-F238E27FC236}">
                <a16:creationId xmlns:a16="http://schemas.microsoft.com/office/drawing/2014/main" id="{C6F22D00-05CD-4DEF-92CC-A61354EA28E4}"/>
              </a:ext>
            </a:extLst>
          </p:cNvPr>
          <p:cNvSpPr txBox="1"/>
          <p:nvPr/>
        </p:nvSpPr>
        <p:spPr>
          <a:xfrm>
            <a:off x="9891624" y="1981842"/>
            <a:ext cx="2190750" cy="369332"/>
          </a:xfrm>
          <a:prstGeom prst="rect">
            <a:avLst/>
          </a:prstGeom>
          <a:noFill/>
        </p:spPr>
        <p:txBody>
          <a:bodyPr wrap="square" rtlCol="0">
            <a:spAutoFit/>
          </a:bodyPr>
          <a:lstStyle/>
          <a:p>
            <a:r>
              <a:rPr lang="en-US" b="1" dirty="0">
                <a:solidFill>
                  <a:schemeClr val="bg1"/>
                </a:solidFill>
              </a:rPr>
              <a:t>Bounce back</a:t>
            </a:r>
          </a:p>
        </p:txBody>
      </p:sp>
      <p:sp>
        <p:nvSpPr>
          <p:cNvPr id="7" name="TextBox 6">
            <a:extLst>
              <a:ext uri="{FF2B5EF4-FFF2-40B4-BE49-F238E27FC236}">
                <a16:creationId xmlns:a16="http://schemas.microsoft.com/office/drawing/2014/main" id="{25C75286-1DD5-AD7F-8A4F-4044391D3E5A}"/>
              </a:ext>
            </a:extLst>
          </p:cNvPr>
          <p:cNvSpPr txBox="1"/>
          <p:nvPr/>
        </p:nvSpPr>
        <p:spPr>
          <a:xfrm>
            <a:off x="8482053" y="5848588"/>
            <a:ext cx="2190750" cy="369332"/>
          </a:xfrm>
          <a:prstGeom prst="rect">
            <a:avLst/>
          </a:prstGeom>
          <a:noFill/>
        </p:spPr>
        <p:txBody>
          <a:bodyPr wrap="square" rtlCol="0">
            <a:spAutoFit/>
          </a:bodyPr>
          <a:lstStyle/>
          <a:p>
            <a:r>
              <a:rPr lang="en-US" b="1" dirty="0">
                <a:solidFill>
                  <a:schemeClr val="bg1"/>
                </a:solidFill>
              </a:rPr>
              <a:t>Responsible</a:t>
            </a:r>
          </a:p>
        </p:txBody>
      </p:sp>
      <p:cxnSp>
        <p:nvCxnSpPr>
          <p:cNvPr id="9" name="Straight Arrow Connector 8">
            <a:extLst>
              <a:ext uri="{FF2B5EF4-FFF2-40B4-BE49-F238E27FC236}">
                <a16:creationId xmlns:a16="http://schemas.microsoft.com/office/drawing/2014/main" id="{E00B2CF5-A304-CF89-D356-EFE79D8E3D78}"/>
              </a:ext>
            </a:extLst>
          </p:cNvPr>
          <p:cNvCxnSpPr>
            <a:cxnSpLocks/>
          </p:cNvCxnSpPr>
          <p:nvPr/>
        </p:nvCxnSpPr>
        <p:spPr>
          <a:xfrm flipV="1">
            <a:off x="10180320" y="2328744"/>
            <a:ext cx="386080" cy="805953"/>
          </a:xfrm>
          <a:prstGeom prst="straightConnector1">
            <a:avLst/>
          </a:prstGeom>
          <a:ln w="381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22132A1-955B-F248-4A1D-D0A9D43537D2}"/>
              </a:ext>
            </a:extLst>
          </p:cNvPr>
          <p:cNvCxnSpPr>
            <a:cxnSpLocks/>
          </p:cNvCxnSpPr>
          <p:nvPr/>
        </p:nvCxnSpPr>
        <p:spPr>
          <a:xfrm>
            <a:off x="9178376" y="4838700"/>
            <a:ext cx="0" cy="1009888"/>
          </a:xfrm>
          <a:prstGeom prst="straightConnector1">
            <a:avLst/>
          </a:prstGeom>
          <a:ln w="381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4332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FA53C-592B-41DF-BA9C-92DD2E319C90}"/>
              </a:ext>
            </a:extLst>
          </p:cNvPr>
          <p:cNvSpPr>
            <a:spLocks noGrp="1"/>
          </p:cNvSpPr>
          <p:nvPr>
            <p:ph type="title"/>
          </p:nvPr>
        </p:nvSpPr>
        <p:spPr/>
        <p:txBody>
          <a:bodyPr>
            <a:normAutofit fontScale="90000"/>
          </a:bodyPr>
          <a:lstStyle/>
          <a:p>
            <a:pPr algn="ctr"/>
            <a:r>
              <a:rPr lang="en-AU" sz="6000" dirty="0"/>
              <a:t>Activity 1: </a:t>
            </a:r>
            <a:r>
              <a:rPr lang="en-AU" sz="3100" dirty="0"/>
              <a:t>(Pg. 14).</a:t>
            </a:r>
            <a:br>
              <a:rPr lang="en-AU" sz="6000" dirty="0"/>
            </a:br>
            <a:r>
              <a:rPr lang="en-AU" sz="6000" dirty="0"/>
              <a:t>Bluey – Resilience</a:t>
            </a:r>
            <a:endParaRPr lang="en-AU" dirty="0">
              <a:highlight>
                <a:srgbClr val="FF0000"/>
              </a:highlight>
            </a:endParaRPr>
          </a:p>
        </p:txBody>
      </p:sp>
      <p:pic>
        <p:nvPicPr>
          <p:cNvPr id="4" name="Bluey (Stories) - Resilience">
            <a:hlinkClick r:id="" action="ppaction://media"/>
            <a:extLst>
              <a:ext uri="{FF2B5EF4-FFF2-40B4-BE49-F238E27FC236}">
                <a16:creationId xmlns:a16="http://schemas.microsoft.com/office/drawing/2014/main" id="{16693B44-1BCC-4889-BD02-CDB4214938A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355850" y="2011363"/>
            <a:ext cx="7478713" cy="4206875"/>
          </a:xfrm>
        </p:spPr>
      </p:pic>
      <p:pic>
        <p:nvPicPr>
          <p:cNvPr id="1026" name="Picture 2" descr="Bluey : ABC iview | Abc for kids, Disney junior, Kids cards">
            <a:extLst>
              <a:ext uri="{FF2B5EF4-FFF2-40B4-BE49-F238E27FC236}">
                <a16:creationId xmlns:a16="http://schemas.microsoft.com/office/drawing/2014/main" id="{02259B5B-418F-40B5-87F4-CCAE6ECF639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9482" t="1" r="23860" b="-1183"/>
          <a:stretch/>
        </p:blipFill>
        <p:spPr bwMode="auto">
          <a:xfrm>
            <a:off x="0" y="156195"/>
            <a:ext cx="1884218" cy="170031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Bluey : ABC iview | Abc for kids, Disney junior, Kids cards">
            <a:extLst>
              <a:ext uri="{FF2B5EF4-FFF2-40B4-BE49-F238E27FC236}">
                <a16:creationId xmlns:a16="http://schemas.microsoft.com/office/drawing/2014/main" id="{274BEFEB-26CE-4A16-A0D1-7C582A48E18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9482" t="1" r="23860" b="-1183"/>
          <a:stretch/>
        </p:blipFill>
        <p:spPr bwMode="auto">
          <a:xfrm>
            <a:off x="10305700" y="156195"/>
            <a:ext cx="1884218" cy="170031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7214928-21B9-9E12-4AF6-4F815A791EFA}"/>
              </a:ext>
            </a:extLst>
          </p:cNvPr>
          <p:cNvSpPr txBox="1"/>
          <p:nvPr/>
        </p:nvSpPr>
        <p:spPr>
          <a:xfrm>
            <a:off x="317724" y="2505670"/>
            <a:ext cx="1756736" cy="1477328"/>
          </a:xfrm>
          <a:prstGeom prst="rect">
            <a:avLst/>
          </a:prstGeom>
          <a:noFill/>
        </p:spPr>
        <p:txBody>
          <a:bodyPr wrap="square">
            <a:spAutoFit/>
          </a:bodyPr>
          <a:lstStyle/>
          <a:p>
            <a:r>
              <a:rPr lang="en-AU" sz="1800" b="1" dirty="0"/>
              <a:t>While watching the video, </a:t>
            </a:r>
          </a:p>
          <a:p>
            <a:r>
              <a:rPr lang="en-AU" b="1" dirty="0"/>
              <a:t>a</a:t>
            </a:r>
            <a:r>
              <a:rPr lang="en-AU" sz="1800" b="1" dirty="0"/>
              <a:t>nswer questions on </a:t>
            </a:r>
            <a:r>
              <a:rPr lang="en-AU" sz="1800" dirty="0"/>
              <a:t>Pg. 14.</a:t>
            </a:r>
            <a:endParaRPr lang="en-US" dirty="0"/>
          </a:p>
        </p:txBody>
      </p:sp>
    </p:spTree>
    <p:extLst>
      <p:ext uri="{BB962C8B-B14F-4D97-AF65-F5344CB8AC3E}">
        <p14:creationId xmlns:p14="http://schemas.microsoft.com/office/powerpoint/2010/main" val="3713285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0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3636">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4AA14-AA12-4C09-AA88-4D19FEA1E774}"/>
              </a:ext>
            </a:extLst>
          </p:cNvPr>
          <p:cNvSpPr>
            <a:spLocks noGrp="1"/>
          </p:cNvSpPr>
          <p:nvPr>
            <p:ph type="title"/>
          </p:nvPr>
        </p:nvSpPr>
        <p:spPr>
          <a:noFill/>
        </p:spPr>
        <p:txBody>
          <a:bodyPr>
            <a:normAutofit/>
          </a:bodyPr>
          <a:lstStyle/>
          <a:p>
            <a:r>
              <a:rPr lang="en-AU" sz="5400" dirty="0"/>
              <a:t>Activity 2: </a:t>
            </a:r>
            <a:br>
              <a:rPr lang="en-AU" sz="5400" dirty="0"/>
            </a:br>
            <a:r>
              <a:rPr lang="en-AU" sz="5400" dirty="0"/>
              <a:t>Five skills of resilience </a:t>
            </a:r>
            <a:r>
              <a:rPr lang="en-AU" sz="3100" dirty="0"/>
              <a:t>(Pg. 15).</a:t>
            </a:r>
            <a:endParaRPr lang="en-AU" sz="5400" b="1" dirty="0"/>
          </a:p>
        </p:txBody>
      </p:sp>
      <p:pic>
        <p:nvPicPr>
          <p:cNvPr id="4" name="Online Media 3" title="What Is Resilience: Top 5 Tips To Improve Your Resilience">
            <a:hlinkClick r:id="" action="ppaction://media"/>
            <a:extLst>
              <a:ext uri="{FF2B5EF4-FFF2-40B4-BE49-F238E27FC236}">
                <a16:creationId xmlns:a16="http://schemas.microsoft.com/office/drawing/2014/main" id="{9C91E089-7117-429E-A1DA-CE9BE5D08F51}"/>
              </a:ext>
            </a:extLst>
          </p:cNvPr>
          <p:cNvPicPr>
            <a:picLocks noGrp="1" noRot="1" noChangeAspect="1"/>
          </p:cNvPicPr>
          <p:nvPr>
            <p:ph idx="1"/>
            <a:videoFile r:link="rId1"/>
          </p:nvPr>
        </p:nvPicPr>
        <p:blipFill>
          <a:blip r:embed="rId4"/>
          <a:stretch>
            <a:fillRect/>
          </a:stretch>
        </p:blipFill>
        <p:spPr>
          <a:xfrm>
            <a:off x="2373313" y="2011363"/>
            <a:ext cx="7445375" cy="4206875"/>
          </a:xfrm>
          <a:prstGeom prst="rect">
            <a:avLst/>
          </a:prstGeom>
        </p:spPr>
      </p:pic>
    </p:spTree>
    <p:extLst>
      <p:ext uri="{BB962C8B-B14F-4D97-AF65-F5344CB8AC3E}">
        <p14:creationId xmlns:p14="http://schemas.microsoft.com/office/powerpoint/2010/main" val="1619166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956F4-864F-4FAE-ACC0-BD3D1F071429}"/>
              </a:ext>
            </a:extLst>
          </p:cNvPr>
          <p:cNvSpPr>
            <a:spLocks noGrp="1"/>
          </p:cNvSpPr>
          <p:nvPr>
            <p:ph type="title"/>
          </p:nvPr>
        </p:nvSpPr>
        <p:spPr>
          <a:noFill/>
        </p:spPr>
        <p:txBody>
          <a:bodyPr>
            <a:normAutofit/>
          </a:bodyPr>
          <a:lstStyle/>
          <a:p>
            <a:r>
              <a:rPr lang="en-AU" sz="5400" dirty="0"/>
              <a:t>ACTIVITY 2:</a:t>
            </a:r>
            <a:br>
              <a:rPr lang="en-AU" sz="5400" dirty="0"/>
            </a:br>
            <a:r>
              <a:rPr lang="en-AU" sz="5400" dirty="0"/>
              <a:t>Five Skills of resilience </a:t>
            </a:r>
            <a:r>
              <a:rPr lang="en-AU" sz="3100" dirty="0"/>
              <a:t>(Pg. 15).</a:t>
            </a:r>
            <a:endParaRPr lang="en-AU" sz="5400" b="1" dirty="0"/>
          </a:p>
        </p:txBody>
      </p:sp>
      <p:graphicFrame>
        <p:nvGraphicFramePr>
          <p:cNvPr id="9" name="Content Placeholder 2">
            <a:extLst>
              <a:ext uri="{FF2B5EF4-FFF2-40B4-BE49-F238E27FC236}">
                <a16:creationId xmlns:a16="http://schemas.microsoft.com/office/drawing/2014/main" id="{EE735FC2-5BE3-6926-99CF-F7035CB36E2D}"/>
              </a:ext>
            </a:extLst>
          </p:cNvPr>
          <p:cNvGraphicFramePr>
            <a:graphicFrameLocks noGrp="1"/>
          </p:cNvGraphicFramePr>
          <p:nvPr>
            <p:ph idx="1"/>
            <p:extLst>
              <p:ext uri="{D42A27DB-BD31-4B8C-83A1-F6EECF244321}">
                <p14:modId xmlns:p14="http://schemas.microsoft.com/office/powerpoint/2010/main" val="2939845084"/>
              </p:ext>
            </p:extLst>
          </p:nvPr>
        </p:nvGraphicFramePr>
        <p:xfrm>
          <a:off x="566056" y="2011680"/>
          <a:ext cx="11117943" cy="48047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descr="A hand pointing at different colored faces&#10;&#10;Description automatically generated">
            <a:extLst>
              <a:ext uri="{FF2B5EF4-FFF2-40B4-BE49-F238E27FC236}">
                <a16:creationId xmlns:a16="http://schemas.microsoft.com/office/drawing/2014/main" id="{938445F5-7749-40C1-A808-4775448428D6}"/>
              </a:ext>
            </a:extLst>
          </p:cNvPr>
          <p:cNvPicPr>
            <a:picLocks noChangeAspect="1"/>
          </p:cNvPicPr>
          <p:nvPr/>
        </p:nvPicPr>
        <p:blipFill>
          <a:blip r:embed="rId8"/>
          <a:stretch>
            <a:fillRect/>
          </a:stretch>
        </p:blipFill>
        <p:spPr>
          <a:xfrm>
            <a:off x="802383" y="2266078"/>
            <a:ext cx="1735768" cy="1385757"/>
          </a:xfrm>
          <a:prstGeom prst="rect">
            <a:avLst/>
          </a:prstGeom>
        </p:spPr>
      </p:pic>
      <p:pic>
        <p:nvPicPr>
          <p:cNvPr id="5" name="Picture 4" descr="A light bulb inside a head&#10;&#10;Description automatically generated">
            <a:extLst>
              <a:ext uri="{FF2B5EF4-FFF2-40B4-BE49-F238E27FC236}">
                <a16:creationId xmlns:a16="http://schemas.microsoft.com/office/drawing/2014/main" id="{7249F5AD-4EEE-4851-9708-D9F45A3D0B5B}"/>
              </a:ext>
            </a:extLst>
          </p:cNvPr>
          <p:cNvPicPr>
            <a:picLocks noChangeAspect="1"/>
          </p:cNvPicPr>
          <p:nvPr/>
        </p:nvPicPr>
        <p:blipFill>
          <a:blip r:embed="rId9"/>
          <a:stretch>
            <a:fillRect/>
          </a:stretch>
        </p:blipFill>
        <p:spPr>
          <a:xfrm>
            <a:off x="3050812" y="2266077"/>
            <a:ext cx="1730056" cy="1385757"/>
          </a:xfrm>
          <a:prstGeom prst="rect">
            <a:avLst/>
          </a:prstGeom>
        </p:spPr>
      </p:pic>
      <p:pic>
        <p:nvPicPr>
          <p:cNvPr id="6" name="Picture 5" descr="A group of cartoon people with words&#10;&#10;Description automatically generated">
            <a:extLst>
              <a:ext uri="{FF2B5EF4-FFF2-40B4-BE49-F238E27FC236}">
                <a16:creationId xmlns:a16="http://schemas.microsoft.com/office/drawing/2014/main" id="{5F78AEB8-D2EC-45F2-B667-4B1EEE63D92B}"/>
              </a:ext>
            </a:extLst>
          </p:cNvPr>
          <p:cNvPicPr>
            <a:picLocks noChangeAspect="1"/>
          </p:cNvPicPr>
          <p:nvPr/>
        </p:nvPicPr>
        <p:blipFill>
          <a:blip r:embed="rId10"/>
          <a:stretch>
            <a:fillRect/>
          </a:stretch>
        </p:blipFill>
        <p:spPr>
          <a:xfrm>
            <a:off x="5182897" y="2266076"/>
            <a:ext cx="1914005" cy="1385757"/>
          </a:xfrm>
          <a:prstGeom prst="rect">
            <a:avLst/>
          </a:prstGeom>
        </p:spPr>
      </p:pic>
      <p:pic>
        <p:nvPicPr>
          <p:cNvPr id="7" name="Picture 6" descr="A blue icon of two people hugging&#10;&#10;Description automatically generated">
            <a:extLst>
              <a:ext uri="{FF2B5EF4-FFF2-40B4-BE49-F238E27FC236}">
                <a16:creationId xmlns:a16="http://schemas.microsoft.com/office/drawing/2014/main" id="{82251346-56E7-4C6A-8D1D-877FF548DC62}"/>
              </a:ext>
            </a:extLst>
          </p:cNvPr>
          <p:cNvPicPr>
            <a:picLocks noChangeAspect="1"/>
          </p:cNvPicPr>
          <p:nvPr/>
        </p:nvPicPr>
        <p:blipFill>
          <a:blip r:embed="rId11"/>
          <a:stretch>
            <a:fillRect/>
          </a:stretch>
        </p:blipFill>
        <p:spPr>
          <a:xfrm>
            <a:off x="7535224" y="2266076"/>
            <a:ext cx="1809541" cy="1385757"/>
          </a:xfrm>
          <a:prstGeom prst="rect">
            <a:avLst/>
          </a:prstGeom>
        </p:spPr>
      </p:pic>
      <p:pic>
        <p:nvPicPr>
          <p:cNvPr id="10" name="Picture 9">
            <a:extLst>
              <a:ext uri="{FF2B5EF4-FFF2-40B4-BE49-F238E27FC236}">
                <a16:creationId xmlns:a16="http://schemas.microsoft.com/office/drawing/2014/main" id="{74BD2F4B-39D0-4E65-B9E9-7EAFED81CE88}"/>
              </a:ext>
            </a:extLst>
          </p:cNvPr>
          <p:cNvPicPr>
            <a:picLocks noChangeAspect="1"/>
          </p:cNvPicPr>
          <p:nvPr/>
        </p:nvPicPr>
        <p:blipFill>
          <a:blip r:embed="rId12"/>
          <a:stretch>
            <a:fillRect/>
          </a:stretch>
        </p:blipFill>
        <p:spPr>
          <a:xfrm>
            <a:off x="9844747" y="2266075"/>
            <a:ext cx="1730055" cy="1385757"/>
          </a:xfrm>
          <a:prstGeom prst="rect">
            <a:avLst/>
          </a:prstGeom>
        </p:spPr>
      </p:pic>
    </p:spTree>
    <p:extLst>
      <p:ext uri="{BB962C8B-B14F-4D97-AF65-F5344CB8AC3E}">
        <p14:creationId xmlns:p14="http://schemas.microsoft.com/office/powerpoint/2010/main" val="1706775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Five Key Components Of Exit Tickets | by dem plates | Medium">
            <a:extLst>
              <a:ext uri="{FF2B5EF4-FFF2-40B4-BE49-F238E27FC236}">
                <a16:creationId xmlns:a16="http://schemas.microsoft.com/office/drawing/2014/main" id="{246744CA-4C43-8967-8D40-DCD5046059E3}"/>
              </a:ext>
            </a:extLst>
          </p:cNvPr>
          <p:cNvPicPr>
            <a:picLocks noChangeAspect="1" noChangeArrowheads="1"/>
          </p:cNvPicPr>
          <p:nvPr/>
        </p:nvPicPr>
        <p:blipFill rotWithShape="1">
          <a:blip r:embed="rId2">
            <a:alphaModFix amt="25000"/>
            <a:extLst>
              <a:ext uri="{28A0092B-C50C-407E-A947-70E740481C1C}">
                <a14:useLocalDpi xmlns:a14="http://schemas.microsoft.com/office/drawing/2010/main" val="0"/>
              </a:ext>
            </a:extLst>
          </a:blip>
          <a:srcRect l="4113" r="5664"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1" name="Rectangle 1030">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86048"/>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0FF3569C-3E7C-2F74-86B9-C8C32A677972}"/>
              </a:ext>
            </a:extLst>
          </p:cNvPr>
          <p:cNvSpPr>
            <a:spLocks noGrp="1"/>
          </p:cNvSpPr>
          <p:nvPr>
            <p:ph type="title"/>
          </p:nvPr>
        </p:nvSpPr>
        <p:spPr>
          <a:xfrm>
            <a:off x="1202919" y="284176"/>
            <a:ext cx="9784080" cy="1508760"/>
          </a:xfrm>
        </p:spPr>
        <p:txBody>
          <a:bodyPr>
            <a:normAutofit/>
          </a:bodyPr>
          <a:lstStyle/>
          <a:p>
            <a:r>
              <a:rPr lang="en-US" dirty="0"/>
              <a:t>EXIT TICKET:</a:t>
            </a:r>
          </a:p>
        </p:txBody>
      </p:sp>
      <p:sp>
        <p:nvSpPr>
          <p:cNvPr id="3" name="Content Placeholder 2">
            <a:extLst>
              <a:ext uri="{FF2B5EF4-FFF2-40B4-BE49-F238E27FC236}">
                <a16:creationId xmlns:a16="http://schemas.microsoft.com/office/drawing/2014/main" id="{244E2338-DF4C-09CE-CBF0-C7C4B79F0EA8}"/>
              </a:ext>
            </a:extLst>
          </p:cNvPr>
          <p:cNvSpPr>
            <a:spLocks noGrp="1"/>
          </p:cNvSpPr>
          <p:nvPr>
            <p:ph idx="1"/>
          </p:nvPr>
        </p:nvSpPr>
        <p:spPr>
          <a:xfrm>
            <a:off x="1202919" y="2011680"/>
            <a:ext cx="9784080" cy="4206240"/>
          </a:xfrm>
        </p:spPr>
        <p:txBody>
          <a:bodyPr>
            <a:normAutofit/>
          </a:bodyPr>
          <a:lstStyle/>
          <a:p>
            <a:r>
              <a:rPr lang="en-US" dirty="0"/>
              <a:t>Each person will receive a sticky note.</a:t>
            </a:r>
          </a:p>
          <a:p>
            <a:endParaRPr lang="en-US" dirty="0"/>
          </a:p>
          <a:p>
            <a:r>
              <a:rPr lang="en-US" dirty="0"/>
              <a:t>Write your answer to the following question:</a:t>
            </a:r>
          </a:p>
          <a:p>
            <a:endParaRPr lang="en-US" dirty="0"/>
          </a:p>
          <a:p>
            <a:pPr marL="0" indent="0" algn="ctr">
              <a:buNone/>
            </a:pPr>
            <a:r>
              <a:rPr lang="en-US" dirty="0"/>
              <a:t>“TWO WAYS I CAN SHOW RESILIENCE THIS WEEK ARE…”</a:t>
            </a:r>
          </a:p>
          <a:p>
            <a:endParaRPr lang="en-US" dirty="0"/>
          </a:p>
          <a:p>
            <a:endParaRPr lang="en-US" dirty="0"/>
          </a:p>
        </p:txBody>
      </p:sp>
    </p:spTree>
    <p:extLst>
      <p:ext uri="{BB962C8B-B14F-4D97-AF65-F5344CB8AC3E}">
        <p14:creationId xmlns:p14="http://schemas.microsoft.com/office/powerpoint/2010/main" val="4768384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19884</TotalTime>
  <Words>601</Words>
  <Application>Microsoft Office PowerPoint</Application>
  <PresentationFormat>Widescreen</PresentationFormat>
  <Paragraphs>70</Paragraphs>
  <Slides>8</Slides>
  <Notes>4</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 Black</vt:lpstr>
      <vt:lpstr>Calibri</vt:lpstr>
      <vt:lpstr>Chalkduster</vt:lpstr>
      <vt:lpstr>Corbel</vt:lpstr>
      <vt:lpstr>Wingdings</vt:lpstr>
      <vt:lpstr>Banded</vt:lpstr>
      <vt:lpstr>All About Me </vt:lpstr>
      <vt:lpstr>Assessment Task 1: All about me</vt:lpstr>
      <vt:lpstr>Review (Pg. 13). </vt:lpstr>
      <vt:lpstr>Hook: Graffiti wall</vt:lpstr>
      <vt:lpstr>Activity 1: (Pg. 14). Bluey – Resilience</vt:lpstr>
      <vt:lpstr>Activity 2:  Five skills of resilience (Pg. 15).</vt:lpstr>
      <vt:lpstr>ACTIVITY 2: Five Skills of resilience (Pg. 15).</vt:lpstr>
      <vt:lpstr>EXIT TICKET: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About Me </dc:title>
  <dc:creator>GORRINGE Mac [Willetton Senior High School]</dc:creator>
  <cp:lastModifiedBy>HILLMAN Alissa [Willetton Senior High School]</cp:lastModifiedBy>
  <cp:revision>72</cp:revision>
  <dcterms:created xsi:type="dcterms:W3CDTF">2021-09-23T06:45:05Z</dcterms:created>
  <dcterms:modified xsi:type="dcterms:W3CDTF">2023-10-26T04:22:44Z</dcterms:modified>
</cp:coreProperties>
</file>